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51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7" r:id="rId17"/>
    <p:sldId id="558" r:id="rId18"/>
    <p:sldId id="559" r:id="rId19"/>
    <p:sldId id="560" r:id="rId20"/>
    <p:sldId id="564" r:id="rId21"/>
    <p:sldId id="565" r:id="rId22"/>
    <p:sldId id="566" r:id="rId23"/>
    <p:sldId id="567" r:id="rId24"/>
    <p:sldId id="569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42" r:id="rId33"/>
    <p:sldId id="527" r:id="rId34"/>
    <p:sldId id="528" r:id="rId35"/>
    <p:sldId id="529" r:id="rId36"/>
    <p:sldId id="530" r:id="rId37"/>
    <p:sldId id="531" r:id="rId38"/>
    <p:sldId id="578" r:id="rId39"/>
    <p:sldId id="579" r:id="rId40"/>
    <p:sldId id="570" r:id="rId41"/>
    <p:sldId id="571" r:id="rId42"/>
    <p:sldId id="572" r:id="rId43"/>
    <p:sldId id="573" r:id="rId44"/>
    <p:sldId id="574" r:id="rId45"/>
    <p:sldId id="498" r:id="rId46"/>
    <p:sldId id="577" r:id="rId47"/>
    <p:sldId id="580" r:id="rId48"/>
    <p:sldId id="424" r:id="rId49"/>
    <p:sldId id="541" r:id="rId50"/>
    <p:sldId id="419" r:id="rId51"/>
    <p:sldId id="420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C4ADA0"/>
    <a:srgbClr val="A5644E"/>
    <a:srgbClr val="603A14"/>
    <a:srgbClr val="FBEEDC"/>
    <a:srgbClr val="F0A22E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90847" autoAdjust="0"/>
  </p:normalViewPr>
  <p:slideViewPr>
    <p:cSldViewPr>
      <p:cViewPr varScale="1">
        <p:scale>
          <a:sx n="68" d="100"/>
          <a:sy n="68" d="100"/>
        </p:scale>
        <p:origin x="62" y="4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SLAIDA</a:t>
            </a:r>
            <a:r>
              <a:rPr lang="en-US" baseline="0" dirty="0" smtClean="0"/>
              <a:t> OT ITALY ZA row / page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98427"/>
            <a:ext cx="6149837" cy="6481685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Once we know the concurrency levels and that they are using locks to guarantee data consistency what are locks?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Locks – Am I reading, Am I writing?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Locks – up to 60% of the buffer pool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Each is taking around 100 bytes per lock (32 bit – 64, 64 bit – 128)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How much memory is used – locks on server level (decommissioned) – 2500 or 2% of the memory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08732-32F5-4BD2-9DF9-6E0999C10668}" type="slidenum">
              <a:rPr lang="en-US" smtClean="0">
                <a:latin typeface="Arial" charset="0"/>
              </a:rPr>
              <a:pPr/>
              <a:t>25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Tx/>
              <a:buChar char="-"/>
            </a:pPr>
            <a:r>
              <a:rPr lang="en-US" u="none" dirty="0" smtClean="0"/>
              <a:t>Shared – reading / depends how long will</a:t>
            </a:r>
            <a:r>
              <a:rPr lang="en-US" u="none" baseline="0" dirty="0" smtClean="0"/>
              <a:t> be held and when will be released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Exclusive – modify / always till the end – why? Example with rollback!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Update – preparing to modify – while searching which rows needs to be updated it puts update lock. Always convert to exclusive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Intent lock – used for letting now the Lock Manager that someone works with the DB in some way in the higher level in the hierarchy</a:t>
            </a:r>
            <a:br>
              <a:rPr lang="en-US" u="none" baseline="0" dirty="0" smtClean="0"/>
            </a:br>
            <a:endParaRPr lang="en-US" u="none" baseline="0" dirty="0" smtClean="0"/>
          </a:p>
          <a:p>
            <a:r>
              <a:rPr lang="en-US" u="none" baseline="0" dirty="0" smtClean="0"/>
              <a:t>And there are a lot more locks – schema locks, Bulk update locks and more, but we definitely do not have time for that! (combinations too) </a:t>
            </a:r>
            <a:endParaRPr lang="ru-RU" u="none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3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50218"/>
            <a:ext cx="6149837" cy="6829893"/>
          </a:xfrm>
          <a:noFill/>
          <a:ln/>
        </p:spPr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Not all are compatible with one another and that’s why we wait sometimes (there’s blocking)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Update is friendly enough with the shared – it will not make sense otherwise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Exclusive – not that much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More on the link</a:t>
            </a:r>
            <a:b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</a:b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/>
            </a:r>
            <a:b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</a:br>
            <a:endParaRPr lang="en-US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cs typeface="Arial" charset="0"/>
              </a:rPr>
              <a:t>SIX</a:t>
            </a:r>
            <a:r>
              <a:rPr lang="en-US" baseline="0" dirty="0" smtClean="0">
                <a:latin typeface="Arial" charset="0"/>
                <a:cs typeface="Arial" charset="0"/>
              </a:rPr>
              <a:t>  - convert lock. Example – shared lock on a row now has to become X lock. However, for the exclusive to occur, we </a:t>
            </a:r>
            <a:r>
              <a:rPr lang="en-US" baseline="0" dirty="0" err="1" smtClean="0">
                <a:latin typeface="Arial" charset="0"/>
                <a:cs typeface="Arial" charset="0"/>
              </a:rPr>
              <a:t>ed</a:t>
            </a:r>
            <a:r>
              <a:rPr lang="en-US" baseline="0" dirty="0" smtClean="0">
                <a:latin typeface="Arial" charset="0"/>
                <a:cs typeface="Arial" charset="0"/>
              </a:rPr>
              <a:t> IX in the upper levels – that is the moment when we convert our S and IS locks to X and SIX locks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553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409D4-5530-436B-BD96-A9D58B0D770D}" type="slidenum">
              <a:rPr lang="en-US" smtClean="0">
                <a:latin typeface="Arial" charset="0"/>
              </a:rPr>
              <a:pPr/>
              <a:t>27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62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98427"/>
            <a:ext cx="6149837" cy="6481685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dirty="0" smtClean="0">
                <a:latin typeface="Arial" charset="0"/>
                <a:cs typeface="Arial" charset="0"/>
              </a:rPr>
              <a:t>Every transaction you issue has to put locks on all of the levels </a:t>
            </a:r>
          </a:p>
          <a:p>
            <a:pPr marL="168244" indent="-168244">
              <a:buFontTx/>
              <a:buChar char="-"/>
            </a:pPr>
            <a:r>
              <a:rPr lang="en-US" dirty="0" smtClean="0">
                <a:latin typeface="Arial" charset="0"/>
                <a:cs typeface="Arial" charset="0"/>
              </a:rPr>
              <a:t>Why? Because otherwise SQL Server and Lock manager will not be</a:t>
            </a:r>
            <a:r>
              <a:rPr lang="en-US" baseline="0" dirty="0" smtClean="0">
                <a:latin typeface="Arial" charset="0"/>
                <a:cs typeface="Arial" charset="0"/>
              </a:rPr>
              <a:t> aware what’s going on in this database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What will stop me, what will tell me that someone is modifying a row if I don’t place a locks above in the hierarchy?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Shared lock always on the database – tell the exclusions – mater and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– SHARED_TRANSACTION_WORKSPACE and EXCLUSIVE_TRANSACTION_WORKSPACE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No way to drop / restore / put the master /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to </a:t>
            </a:r>
            <a:r>
              <a:rPr lang="en-US" baseline="0" smtClean="0">
                <a:latin typeface="Arial" charset="0"/>
                <a:cs typeface="Arial" charset="0"/>
              </a:rPr>
              <a:t>read_only</a:t>
            </a:r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08732-32F5-4BD2-9DF9-6E0999C10668}" type="slidenum">
              <a:rPr lang="en-US" smtClean="0">
                <a:latin typeface="Arial" charset="0"/>
              </a:rPr>
              <a:pPr/>
              <a:t>28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0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62710"/>
            <a:ext cx="6149837" cy="6817402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A1287-B68C-45B2-8DB9-2AE1F15FAC75}" type="slidenum">
              <a:rPr lang="en-US" smtClean="0">
                <a:latin typeface="Arial" charset="0"/>
              </a:rPr>
              <a:pPr/>
              <a:t>29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61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111115"/>
            <a:ext cx="6149837" cy="6768996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Various</a:t>
            </a:r>
            <a:r>
              <a:rPr lang="en-US" baseline="0" dirty="0" smtClean="0">
                <a:latin typeface="Arial" charset="0"/>
                <a:cs typeface="Arial" charset="0"/>
              </a:rPr>
              <a:t>, various ways… </a:t>
            </a:r>
            <a:r>
              <a:rPr lang="en-US" baseline="0" dirty="0" err="1" smtClean="0">
                <a:latin typeface="Arial" charset="0"/>
                <a:cs typeface="Arial" charset="0"/>
              </a:rPr>
              <a:t>sp_whoisactive</a:t>
            </a:r>
            <a:endParaRPr lang="en-US" b="1" baseline="0" dirty="0" smtClean="0">
              <a:latin typeface="Arial" charset="0"/>
              <a:cs typeface="Arial" charset="0"/>
            </a:endParaRPr>
          </a:p>
          <a:p>
            <a:endParaRPr lang="en-US" b="1" baseline="0" dirty="0" smtClean="0">
              <a:latin typeface="Arial" charset="0"/>
              <a:cs typeface="Arial" charset="0"/>
            </a:endParaRPr>
          </a:p>
          <a:p>
            <a:r>
              <a:rPr lang="en-US" dirty="0" smtClean="0"/>
              <a:t>Dynamic Management Views</a:t>
            </a:r>
          </a:p>
          <a:p>
            <a:r>
              <a:rPr lang="en-US" dirty="0" smtClean="0"/>
              <a:t>System stored procedures</a:t>
            </a:r>
          </a:p>
          <a:p>
            <a:r>
              <a:rPr lang="en-US" dirty="0" smtClean="0"/>
              <a:t>SQL Profiler</a:t>
            </a:r>
          </a:p>
          <a:p>
            <a:r>
              <a:rPr lang="en-US" dirty="0" smtClean="0"/>
              <a:t>Performance Monitor counters</a:t>
            </a:r>
          </a:p>
          <a:p>
            <a:r>
              <a:rPr lang="en-US" dirty="0" smtClean="0"/>
              <a:t>Blocked Process Report</a:t>
            </a:r>
          </a:p>
          <a:p>
            <a:r>
              <a:rPr lang="en-US" dirty="0" smtClean="0"/>
              <a:t>Deadlock events and trace flag 1222</a:t>
            </a:r>
          </a:p>
          <a:p>
            <a:r>
              <a:rPr lang="en-US" dirty="0" smtClean="0"/>
              <a:t>SQL Server 2008 adds</a:t>
            </a:r>
          </a:p>
          <a:p>
            <a:pPr lvl="1"/>
            <a:r>
              <a:rPr lang="en-US" dirty="0" smtClean="0"/>
              <a:t>Performance Data Collection</a:t>
            </a:r>
          </a:p>
          <a:p>
            <a:pPr lvl="1"/>
            <a:r>
              <a:rPr lang="en-US" dirty="0" smtClean="0"/>
              <a:t>Extended Events</a:t>
            </a:r>
          </a:p>
          <a:p>
            <a:endParaRPr lang="en-US" b="1" dirty="0" smtClean="0">
              <a:latin typeface="Arial" charset="0"/>
              <a:cs typeface="Arial" charset="0"/>
            </a:endParaRPr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0E0858-6D4D-450B-ADAB-A895C6581F5A}" type="slidenum">
              <a:rPr lang="en-US" smtClean="0">
                <a:latin typeface="Arial" charset="0"/>
              </a:rPr>
              <a:pPr/>
              <a:t>30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08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629045"/>
            <a:ext cx="6149837" cy="6251067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LOCK_TIMEOUT -&gt; next statement continues!</a:t>
            </a:r>
            <a:r>
              <a:rPr lang="en-US" baseline="0" dirty="0" smtClean="0">
                <a:latin typeface="Arial" charset="0"/>
                <a:cs typeface="Arial" charset="0"/>
              </a:rPr>
              <a:t>!! Session level option! Throws 1222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r>
              <a:rPr lang="en-US" baseline="0" dirty="0" smtClean="0">
                <a:latin typeface="Arial" charset="0"/>
                <a:cs typeface="Arial" charset="0"/>
              </a:rPr>
              <a:t>(READPAST) hint – reads what it is able to and moves forward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32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4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62710"/>
            <a:ext cx="6149837" cy="6817402"/>
          </a:xfrm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with what</a:t>
            </a:r>
            <a:r>
              <a: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escalation is! 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FontTx/>
              <a:buNone/>
            </a:pP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FontTx/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Server decides (during compilation) the granularity of locks to be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</a:t>
            </a: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Lock granularity can be controlled via LOCK HINTS (PAGLOCK, TABLOCKX…)</a:t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Escalation </a:t>
            </a:r>
            <a:r>
              <a: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always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happens this way:</a:t>
            </a:r>
          </a:p>
          <a:p>
            <a:pPr marL="0">
              <a:buNone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 -&gt; table lock (or partition lock if possible)</a:t>
            </a:r>
          </a:p>
          <a:p>
            <a:pPr marL="0">
              <a:buNone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 -&gt; table lock (or partition lock if possible)</a:t>
            </a: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Lock escalation can be disabled: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flag 1211 – disables lock escalation on server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flag 1224 – disables lock escalation on server level until 40% of the memory used is consumed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r>
              <a:rPr lang="en-US" baseline="0" dirty="0" smtClean="0">
                <a:latin typeface="Arial" charset="0"/>
                <a:cs typeface="Arial" charset="0"/>
              </a:rPr>
              <a:t>-   Or 5000 locks on one object / index / table scan!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If escalation fails because of incompatible lock – </a:t>
            </a:r>
            <a:r>
              <a:rPr lang="en-US" baseline="0" dirty="0" err="1" smtClean="0">
                <a:latin typeface="Arial" charset="0"/>
                <a:cs typeface="Arial" charset="0"/>
              </a:rPr>
              <a:t>sql</a:t>
            </a:r>
            <a:r>
              <a:rPr lang="en-US" baseline="0" dirty="0" smtClean="0">
                <a:latin typeface="Arial" charset="0"/>
                <a:cs typeface="Arial" charset="0"/>
              </a:rPr>
              <a:t> server waits for another 1250 locks 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(partitioning) – </a:t>
            </a:r>
            <a:r>
              <a:rPr lang="en-US" u="sng" baseline="0" dirty="0" smtClean="0">
                <a:latin typeface="Arial" charset="0"/>
                <a:cs typeface="Arial" charset="0"/>
              </a:rPr>
              <a:t>auto to partition from 2008 + enterprise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Escalating</a:t>
            </a:r>
            <a:r>
              <a:rPr lang="en-US" baseline="0" dirty="0" smtClean="0">
                <a:latin typeface="Arial" charset="0"/>
                <a:cs typeface="Arial" charset="0"/>
              </a:rPr>
              <a:t> in case of 40% of the memory used for locks if the locks option is not set to 0</a:t>
            </a:r>
          </a:p>
          <a:p>
            <a:r>
              <a:rPr lang="en-US" baseline="0" dirty="0" smtClean="0">
                <a:latin typeface="Arial" charset="0"/>
                <a:cs typeface="Arial" charset="0"/>
              </a:rPr>
              <a:t>Escalating in case of 24% of the memory used for locks if the locks option is set to 0 </a:t>
            </a:r>
          </a:p>
          <a:p>
            <a:r>
              <a:rPr lang="en-US" baseline="0" dirty="0" smtClean="0">
                <a:latin typeface="Arial" charset="0"/>
                <a:cs typeface="Arial" charset="0"/>
              </a:rPr>
              <a:t/>
            </a:r>
            <a:br>
              <a:rPr lang="en-US" baseline="0" dirty="0" smtClean="0">
                <a:latin typeface="Arial" charset="0"/>
                <a:cs typeface="Arial" charset="0"/>
              </a:rPr>
            </a:br>
            <a:endParaRPr lang="en-US" u="sng" baseline="0" dirty="0" smtClean="0">
              <a:latin typeface="Arial" charset="0"/>
              <a:cs typeface="Arial" charset="0"/>
            </a:endParaRPr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A1287-B68C-45B2-8DB9-2AE1F15FAC75}" type="slidenum">
              <a:rPr lang="en-US" smtClean="0">
                <a:latin typeface="Arial" charset="0"/>
              </a:rPr>
              <a:pPr/>
              <a:t>33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9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629045"/>
            <a:ext cx="6149837" cy="6251067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u="sng" dirty="0" smtClean="0">
                <a:latin typeface="Arial" charset="0"/>
                <a:cs typeface="Arial" charset="0"/>
              </a:rPr>
              <a:t>Disable</a:t>
            </a:r>
            <a:r>
              <a:rPr lang="en-US" u="sng" baseline="0" dirty="0" smtClean="0">
                <a:latin typeface="Arial" charset="0"/>
                <a:cs typeface="Arial" charset="0"/>
              </a:rPr>
              <a:t> – in case of serialization isolation level and table scan – table lock will be acquired</a:t>
            </a:r>
          </a:p>
          <a:p>
            <a:pPr marL="0" indent="0">
              <a:buFontTx/>
              <a:buNone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u="sng" dirty="0" smtClean="0">
                <a:latin typeface="Arial" charset="0"/>
                <a:cs typeface="Arial" charset="0"/>
              </a:rPr>
              <a:t>Not the way to</a:t>
            </a:r>
            <a:r>
              <a:rPr lang="en-US" u="sng" baseline="0" dirty="0" smtClean="0">
                <a:latin typeface="Arial" charset="0"/>
                <a:cs typeface="Arial" charset="0"/>
              </a:rPr>
              <a:t> resolve your problems, just a workaround!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defTabSz="897301" eaLnBrk="0" fontAlgn="base" hangingPunct="0">
              <a:spcBef>
                <a:spcPct val="0"/>
              </a:spcBef>
              <a:spcAft>
                <a:spcPct val="60000"/>
              </a:spcAft>
              <a:defRPr/>
            </a:pPr>
            <a:r>
              <a:rPr lang="en-US" u="sng" baseline="0" dirty="0" smtClean="0">
                <a:latin typeface="Arial" charset="0"/>
                <a:cs typeface="Arial" charset="0"/>
              </a:rPr>
              <a:t>Auto not default in partitioning because can cause deadlocks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34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33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14303"/>
            <a:ext cx="6149837" cy="6865808"/>
          </a:xfrm>
          <a:noFill/>
          <a:ln/>
        </p:spPr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baseline="0" dirty="0" smtClean="0">
                <a:latin typeface="Arial" charset="0"/>
                <a:cs typeface="Arial" charset="0"/>
              </a:rPr>
              <a:t>Priorities -&gt; cost -&gt; random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dirty="0" smtClean="0">
                <a:latin typeface="Arial" charset="0"/>
                <a:cs typeface="Arial" charset="0"/>
              </a:rPr>
              <a:t>LOCK_MONITOR</a:t>
            </a:r>
            <a:r>
              <a:rPr lang="en-GB" baseline="0" dirty="0" smtClean="0">
                <a:latin typeface="Arial" charset="0"/>
                <a:cs typeface="Arial" charset="0"/>
              </a:rPr>
              <a:t> checks every 5 seconds for deadlock and every 100ms if one is detected till no others are detected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baseline="0" dirty="0" smtClean="0">
                <a:latin typeface="Arial" charset="0"/>
                <a:cs typeface="Arial" charset="0"/>
              </a:rPr>
              <a:t>Some operations cannot be chosen for deadlock victims (rollbacks) </a:t>
            </a:r>
          </a:p>
          <a:p>
            <a:endParaRPr lang="en-GB" baseline="0" dirty="0" smtClean="0">
              <a:latin typeface="Arial" charset="0"/>
              <a:cs typeface="Arial" charset="0"/>
            </a:endParaRPr>
          </a:p>
          <a:p>
            <a:r>
              <a:rPr lang="en-GB" baseline="0" dirty="0" smtClean="0">
                <a:latin typeface="Arial" charset="0"/>
                <a:cs typeface="Arial" charset="0"/>
              </a:rPr>
              <a:t>Error 1205 should be handled, 1204 and 1222 </a:t>
            </a:r>
          </a:p>
          <a:p>
            <a:r>
              <a:rPr lang="en-GB" baseline="0" dirty="0" smtClean="0">
                <a:latin typeface="Arial" charset="0"/>
                <a:cs typeface="Arial" charset="0"/>
              </a:rPr>
              <a:t>Cycle and conversion deadlocks</a:t>
            </a:r>
          </a:p>
          <a:p>
            <a:r>
              <a:rPr lang="en-GB" baseline="0" dirty="0" smtClean="0">
                <a:latin typeface="Arial" charset="0"/>
                <a:cs typeface="Arial" charset="0"/>
              </a:rPr>
              <a:t/>
            </a:r>
            <a:br>
              <a:rPr lang="en-GB" baseline="0" dirty="0" smtClean="0">
                <a:latin typeface="Arial" charset="0"/>
                <a:cs typeface="Arial" charset="0"/>
              </a:rPr>
            </a:br>
            <a:endParaRPr lang="en-GB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6BC3A7-9951-4F66-92A2-E33EB983E86A}" type="slidenum">
              <a:rPr lang="en-US" smtClean="0">
                <a:latin typeface="Arial" charset="0"/>
              </a:rPr>
              <a:pPr/>
              <a:t>35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8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92703-69CB-4317-8A94-4C668805A879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7492" y="2218858"/>
            <a:ext cx="6149837" cy="6661254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/>
              <a:t>Why do we have them what so ever and how they work?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problems they cause and how to fix those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every isolation level can do for us and how may it help!</a:t>
            </a:r>
            <a:endParaRPr lang="en-US" dirty="0" smtClean="0"/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36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latin typeface="Arial" charset="0"/>
                <a:cs typeface="Arial" charset="0"/>
              </a:rPr>
              <a:t>Cursors – when it takes lock and on what and when it releases them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22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dirty="0" smtClean="0">
                <a:latin typeface="Arial" charset="0"/>
              </a:rPr>
              <a:t>START THE LIVE DATA + BLOCKED PROCESSES REPORT </a:t>
            </a:r>
          </a:p>
          <a:p>
            <a:endParaRPr lang="en-AU" sz="1600" dirty="0" smtClean="0">
              <a:latin typeface="Arial" charset="0"/>
            </a:endParaRPr>
          </a:p>
          <a:p>
            <a:r>
              <a:rPr lang="en-AU" sz="1600" dirty="0" smtClean="0">
                <a:latin typeface="Arial" charset="0"/>
              </a:rPr>
              <a:t>So we are going to see: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monitoring (Remind that the events in Profiler are the same)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lock escalation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deadlock control</a:t>
            </a:r>
            <a:br>
              <a:rPr lang="en-AU" sz="1600" dirty="0" smtClean="0">
                <a:latin typeface="Arial" charset="0"/>
              </a:rPr>
            </a:br>
            <a:r>
              <a:rPr lang="en-AU" sz="1600" dirty="0" smtClean="0">
                <a:latin typeface="Arial" charset="0"/>
              </a:rPr>
              <a:t>scribe other alternatives – </a:t>
            </a:r>
            <a:r>
              <a:rPr lang="en-AU" sz="1600" dirty="0" err="1" smtClean="0">
                <a:latin typeface="Arial" charset="0"/>
              </a:rPr>
              <a:t>perfmon</a:t>
            </a:r>
            <a:r>
              <a:rPr lang="en-AU" sz="1600" dirty="0" smtClean="0">
                <a:latin typeface="Arial" charset="0"/>
              </a:rPr>
              <a:t>, activity monitor, </a:t>
            </a:r>
            <a:r>
              <a:rPr lang="en-AU" sz="1600" dirty="0" err="1" smtClean="0">
                <a:latin typeface="Arial" charset="0"/>
              </a:rPr>
              <a:t>sp_whoIsActive</a:t>
            </a:r>
            <a:r>
              <a:rPr lang="en-AU" sz="1600" dirty="0" smtClean="0">
                <a:latin typeface="Arial" charset="0"/>
              </a:rPr>
              <a:t>, sp_who2</a:t>
            </a:r>
            <a:endParaRPr lang="en-US" sz="1600" dirty="0" smtClean="0">
              <a:latin typeface="Arial" charset="0"/>
            </a:endParaRPr>
          </a:p>
          <a:p>
            <a:endParaRPr lang="en-US" sz="160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35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with all levels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sp_whoisactive</a:t>
            </a:r>
            <a:r>
              <a:rPr lang="en-US" baseline="0" dirty="0" smtClean="0"/>
              <a:t> @</a:t>
            </a:r>
            <a:r>
              <a:rPr lang="en-US" baseline="0" dirty="0" err="1" smtClean="0"/>
              <a:t>get_additional_info</a:t>
            </a:r>
            <a:r>
              <a:rPr lang="en-US" baseline="0" dirty="0" smtClean="0"/>
              <a:t>=1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0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Going down</a:t>
            </a:r>
            <a:r>
              <a:rPr lang="en-US" baseline="0" dirty="0" smtClean="0"/>
              <a:t> the concurrency first – seeing data that is not committed</a:t>
            </a:r>
            <a:endParaRPr lang="en-US" dirty="0" smtClean="0"/>
          </a:p>
          <a:p>
            <a:r>
              <a:rPr lang="en-US" dirty="0" smtClean="0"/>
              <a:t>- Dirty read – when you read uncommitted data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70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 higher</a:t>
            </a:r>
            <a:r>
              <a:rPr lang="en-US" baseline="0" dirty="0" smtClean="0"/>
              <a:t> – more locks! that’s the prize</a:t>
            </a:r>
          </a:p>
          <a:p>
            <a:r>
              <a:rPr lang="en-US" baseline="0" dirty="0" smtClean="0"/>
              <a:t>- No </a:t>
            </a:r>
            <a:r>
              <a:rPr lang="en-US" baseline="0" dirty="0" err="1" smtClean="0"/>
              <a:t>nonrepeatable</a:t>
            </a:r>
            <a:r>
              <a:rPr lang="en-US" baseline="0" dirty="0" smtClean="0"/>
              <a:t> reads</a:t>
            </a:r>
          </a:p>
          <a:p>
            <a:pPr fontAlgn="auto"/>
            <a:r>
              <a:rPr lang="en-US" b="0" baseline="0" dirty="0" smtClean="0"/>
              <a:t>- </a:t>
            </a:r>
            <a:r>
              <a:rPr lang="en-US" b="0" dirty="0" smtClean="0"/>
              <a:t>S lock is held until the end of the transaction in order to read the same data</a:t>
            </a:r>
          </a:p>
          <a:p>
            <a:pPr fontAlgn="auto"/>
            <a:r>
              <a:rPr lang="en-US" b="0" dirty="0" smtClean="0"/>
              <a:t>- Every transaction that has to update rows has to wait until T1 completes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0" fontAlgn="base" hangingPunct="0">
              <a:spcBef>
                <a:spcPct val="0"/>
              </a:spcBef>
              <a:spcAft>
                <a:spcPct val="60000"/>
              </a:spcAft>
              <a:defRPr/>
            </a:pPr>
            <a:r>
              <a:rPr lang="en-US" b="0" dirty="0" smtClean="0"/>
              <a:t>-</a:t>
            </a:r>
            <a:r>
              <a:rPr lang="en-US" b="0" baseline="0" dirty="0" smtClean="0"/>
              <a:t> Go higher - </a:t>
            </a:r>
            <a:r>
              <a:rPr lang="en-US" b="0" dirty="0" smtClean="0"/>
              <a:t>Repeatable Read + Holding the locks for a zone of rows</a:t>
            </a:r>
          </a:p>
          <a:p>
            <a:r>
              <a:rPr lang="en-US" dirty="0" smtClean="0"/>
              <a:t>- + 1 and</a:t>
            </a:r>
            <a:r>
              <a:rPr lang="en-US" baseline="0" dirty="0" smtClean="0"/>
              <a:t> – 1 in the range, but you have to have a good index for this to happen otherwise table scan! </a:t>
            </a:r>
          </a:p>
          <a:p>
            <a:r>
              <a:rPr lang="en-US" baseline="0" dirty="0" smtClean="0"/>
              <a:t>-  Cannot insert more data in the range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Entity Framework and LYNC – EF does it automatically without you stating it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32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dirty="0" smtClean="0"/>
              <a:t>Old version goes to </a:t>
            </a:r>
            <a:r>
              <a:rPr lang="en-US" dirty="0" err="1" smtClean="0"/>
              <a:t>tempdb</a:t>
            </a:r>
            <a:r>
              <a:rPr lang="en-US" dirty="0" smtClean="0"/>
              <a:t> – per row 14</a:t>
            </a:r>
            <a:r>
              <a:rPr lang="en-US" baseline="0" dirty="0" smtClean="0"/>
              <a:t> bytes for the new writes only (not KB, bytes!)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/>
              <a:t>- consist the XSN of the </a:t>
            </a:r>
            <a:r>
              <a:rPr lang="en-US" baseline="0" dirty="0" err="1" smtClean="0"/>
              <a:t>transation</a:t>
            </a:r>
            <a:r>
              <a:rPr lang="en-US" baseline="0" dirty="0" smtClean="0"/>
              <a:t> that generated the version + the pointer to the old version in </a:t>
            </a:r>
            <a:r>
              <a:rPr lang="en-US" baseline="0" dirty="0" err="1" smtClean="0"/>
              <a:t>tempdb</a:t>
            </a:r>
            <a:endParaRPr lang="en-US" baseline="0" dirty="0" smtClean="0"/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dirty="0" smtClean="0"/>
              <a:t>Committed versions go into database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/>
              <a:t>Every single modification is versioned! (with the exception of inserts)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err="1" smtClean="0"/>
              <a:t>AlwaysOn</a:t>
            </a:r>
            <a:r>
              <a:rPr lang="en-US" baseline="0" dirty="0" smtClean="0"/>
              <a:t> readable secondary turns on Snapshot isolation level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11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Tx/>
              <a:buChar char="-"/>
            </a:pPr>
            <a:r>
              <a:rPr lang="en-US" dirty="0" smtClean="0"/>
              <a:t>Statement level versions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RCSI</a:t>
            </a:r>
            <a:r>
              <a:rPr lang="en-US" baseline="0" dirty="0" smtClean="0"/>
              <a:t> – Read Committed, but with versions</a:t>
            </a:r>
            <a:endParaRPr lang="en-US" dirty="0" smtClean="0"/>
          </a:p>
          <a:p>
            <a:pPr marL="168244" indent="-168244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code changes, but you have to throw everyone from the </a:t>
            </a:r>
            <a:r>
              <a:rPr lang="en-US" baseline="0" dirty="0" err="1" smtClean="0"/>
              <a:t>db</a:t>
            </a:r>
            <a:endParaRPr lang="en-US" baseline="0" dirty="0" smtClean="0"/>
          </a:p>
          <a:p>
            <a:pPr marL="168244" indent="-168244">
              <a:buFontTx/>
              <a:buChar char="-"/>
            </a:pPr>
            <a:r>
              <a:rPr lang="en-US" baseline="0" dirty="0" smtClean="0"/>
              <a:t>SI – Repeatable read – a lot more </a:t>
            </a:r>
            <a:r>
              <a:rPr lang="en-US" baseline="0" dirty="0" err="1" smtClean="0"/>
              <a:t>tempdb</a:t>
            </a:r>
            <a:r>
              <a:rPr lang="en-US" baseline="0" dirty="0" smtClean="0"/>
              <a:t> usage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Transaction level versions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Requires code change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</a:t>
            </a:r>
            <a:r>
              <a:rPr lang="en-US" baseline="0" dirty="0" smtClean="0"/>
              <a:t> be used together </a:t>
            </a:r>
            <a:endParaRPr lang="en-US" dirty="0" smtClean="0"/>
          </a:p>
          <a:p>
            <a:r>
              <a:rPr lang="en-US" dirty="0" smtClean="0"/>
              <a:t>Only SI ON – using still locks,</a:t>
            </a:r>
            <a:r>
              <a:rPr lang="en-US" baseline="0" dirty="0" smtClean="0"/>
              <a:t> but with versions generated you have to REQUEST it with Set transaction…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27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with all levels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sp_whoisactive</a:t>
            </a:r>
            <a:r>
              <a:rPr lang="en-US" baseline="0" dirty="0" smtClean="0"/>
              <a:t> @</a:t>
            </a:r>
            <a:r>
              <a:rPr lang="en-US" baseline="0" dirty="0" err="1" smtClean="0"/>
              <a:t>get_additional_info</a:t>
            </a:r>
            <a:r>
              <a:rPr lang="en-US" baseline="0" dirty="0" smtClean="0"/>
              <a:t>=1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4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92703-69CB-4317-8A94-4C668805A879}" type="slidenum">
              <a:rPr lang="en-US" smtClean="0"/>
              <a:pPr>
                <a:defRPr/>
              </a:pPr>
              <a:t>46</a:t>
            </a:fld>
            <a:endParaRPr lang="en-US" dirty="0" smtClean="0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7492" y="2218858"/>
            <a:ext cx="6149837" cy="6661254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/>
              <a:t>Why do we have them what so ever and how they work?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problems they cause and how to fix those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every isolation level can do for us and how may it help!</a:t>
            </a:r>
            <a:endParaRPr lang="en-US" dirty="0" smtClean="0"/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6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looked at as one transaction -&gt; transferring money from one place</a:t>
            </a:r>
            <a:r>
              <a:rPr lang="en-US" baseline="0" dirty="0" smtClean="0"/>
              <a:t> to another (without step 4)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77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45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2/17/2015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9630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Checks if the number of returned rows is more than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7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206625"/>
            <a:ext cx="6286500" cy="6821488"/>
          </a:xfrm>
          <a:noFill/>
          <a:ln/>
        </p:spPr>
        <p:txBody>
          <a:bodyPr/>
          <a:lstStyle/>
          <a:p>
            <a:endParaRPr lang="bg-BG" baseline="0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effectLst/>
              </a:rPr>
              <a:t>Every Transact-SQL statement is committed or rolled back when it completes. If a statement completes successfully, it is committed; if it encounters any error, it is rolled back. 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8C123-11F5-402C-8350-AF2B90D660F8}" type="slidenum">
              <a:rPr lang="en-US" smtClean="0">
                <a:latin typeface="Arial" charset="0"/>
              </a:rPr>
              <a:pPr/>
              <a:t>19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8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024063"/>
            <a:ext cx="6286500" cy="70040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E4C504-E34C-4FAF-A396-44650B9DA1E0}" type="slidenum">
              <a:rPr lang="en-US" smtClean="0">
                <a:latin typeface="Arial" charset="0"/>
              </a:rPr>
              <a:pPr/>
              <a:t>20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1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239108"/>
            <a:ext cx="6286500" cy="6789005"/>
          </a:xfrm>
          <a:noFill/>
          <a:ln/>
        </p:spPr>
        <p:txBody>
          <a:bodyPr/>
          <a:lstStyle/>
          <a:p>
            <a:r>
              <a:rPr lang="en-US" u="sng" dirty="0" smtClean="0">
                <a:latin typeface="Arial" charset="0"/>
                <a:cs typeface="Arial" charset="0"/>
              </a:rPr>
              <a:t>Mention try</a:t>
            </a:r>
            <a:r>
              <a:rPr lang="en-US" u="sng" baseline="0" dirty="0" smtClean="0">
                <a:latin typeface="Arial" charset="0"/>
                <a:cs typeface="Arial" charset="0"/>
              </a:rPr>
              <a:t> - catch</a:t>
            </a:r>
            <a:endParaRPr lang="en-US" u="sng" dirty="0" smtClean="0">
              <a:latin typeface="Arial" charset="0"/>
              <a:cs typeface="Arial" charset="0"/>
            </a:endParaRP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012D1-6353-4F62-A519-8E3B1B4206F8}" type="slidenum">
              <a:rPr lang="en-US" smtClean="0">
                <a:latin typeface="Arial" charset="0"/>
              </a:rPr>
              <a:pPr/>
              <a:t>21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7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17710"/>
            <a:ext cx="6149837" cy="6562402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How SQL Server controls the access between your users to the resources inside the database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In pessimistic you are worried that someone will modify the data you work with and that’s why SQL helps with locks. Thus ensuring the consistency of the data between the users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In Optimistic you have your own version of the data and quite less locks, but you hit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and some update conflicts which we will talk later for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24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8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>
            <a:lvl1pPr>
              <a:defRPr>
                <a:solidFill>
                  <a:srgbClr val="1622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248" y="1299672"/>
            <a:ext cx="11579384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en-us/library/ms186396(v=sql.105).asp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jpeg"/><Relationship Id="rId15" Type="http://schemas.openxmlformats.org/officeDocument/2006/relationships/image" Target="../media/image50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softwaregroup-bg.com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bartd/archive/tags/sql+locking" TargetMode="External"/><Relationship Id="rId3" Type="http://schemas.openxmlformats.org/officeDocument/2006/relationships/image" Target="../media/image52.jpeg"/><Relationship Id="rId7" Type="http://schemas.openxmlformats.org/officeDocument/2006/relationships/hyperlink" Target="http://technet.microsoft.com/en-us/sqlserver/gg545007.asp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net.microsoft.com/en-us/sqlserver/gg508891.aspx" TargetMode="External"/><Relationship Id="rId5" Type="http://schemas.openxmlformats.org/officeDocument/2006/relationships/hyperlink" Target="http://technet.microsoft.com/en-US/sqlserver/gg508892.aspx" TargetMode="External"/><Relationship Id="rId10" Type="http://schemas.openxmlformats.org/officeDocument/2006/relationships/hyperlink" Target="http://www.techrepublic.com/article/control-sql-server-locking-with-hints/5181472" TargetMode="External"/><Relationship Id="rId4" Type="http://schemas.openxmlformats.org/officeDocument/2006/relationships/image" Target="../media/image53.jpg"/><Relationship Id="rId9" Type="http://schemas.openxmlformats.org/officeDocument/2006/relationships/hyperlink" Target="http://www.sqlskills.com/blogs/paul/category/lockin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98" y="4114800"/>
            <a:ext cx="3680931" cy="20705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Database Transactions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285999"/>
            <a:ext cx="7306141" cy="1280903"/>
          </a:xfrm>
        </p:spPr>
        <p:txBody>
          <a:bodyPr>
            <a:normAutofit/>
          </a:bodyPr>
          <a:lstStyle/>
          <a:p>
            <a:r>
              <a:rPr lang="en-US" smtClean="0"/>
              <a:t>Transaction Management</a:t>
            </a:r>
            <a:br>
              <a:rPr lang="en-US" smtClean="0"/>
            </a:br>
            <a:r>
              <a:rPr lang="en-US" smtClean="0"/>
              <a:t>and </a:t>
            </a:r>
            <a:r>
              <a:rPr lang="en-US" dirty="0" smtClean="0"/>
              <a:t>Concurrency Control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2" descr="database, storag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380843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www.pacrimadvisory.com/SiteAssets/representative-transaction-space/transaction-guy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63" y="4220637"/>
            <a:ext cx="2575649" cy="213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Modern DBMS </a:t>
            </a:r>
            <a:r>
              <a:rPr lang="en-US" dirty="0"/>
              <a:t>servers have built-in transaction support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“ACID”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E.g. MS SQL Server, Oracle, MySQL, …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pic>
        <p:nvPicPr>
          <p:cNvPr id="3076" name="Picture 4" descr="http://www.icondig.com/data/icons/REALVISTA/database/png/400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963" y="3581400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67575" y="4050754"/>
            <a:ext cx="423703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 </a:t>
            </a:r>
            <a:r>
              <a:rPr lang="en-US" dirty="0" smtClean="0"/>
              <a:t>means that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</a:t>
            </a:r>
            <a:r>
              <a:rPr lang="en-US" dirty="0" smtClean="0"/>
              <a:t>whole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the </a:t>
            </a:r>
            <a:r>
              <a:rPr lang="en-US" dirty="0" smtClean="0"/>
              <a:t>operations </a:t>
            </a:r>
            <a:r>
              <a:rPr lang="en-US" dirty="0"/>
              <a:t>are performed or none of </a:t>
            </a:r>
            <a:r>
              <a:rPr lang="en-US" dirty="0" smtClean="0"/>
              <a:t>them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</a:t>
            </a:r>
            <a:r>
              <a:rPr lang="en-US" dirty="0" smtClean="0"/>
              <a:t>accounts</a:t>
            </a:r>
            <a:endParaRPr lang="en-US" dirty="0"/>
          </a:p>
          <a:p>
            <a:pPr lvl="2">
              <a:spcBef>
                <a:spcPct val="30000"/>
              </a:spcBef>
            </a:pPr>
            <a:r>
              <a:rPr lang="en-US" dirty="0"/>
              <a:t>Either withdraw </a:t>
            </a:r>
            <a:r>
              <a:rPr lang="en-US" dirty="0" smtClean="0"/>
              <a:t>+ deposit </a:t>
            </a:r>
            <a:r>
              <a:rPr lang="en-US" dirty="0"/>
              <a:t>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</a:t>
            </a:r>
            <a:r>
              <a:rPr lang="en-US" dirty="0" smtClean="0"/>
              <a:t>the DB </a:t>
            </a:r>
            <a:r>
              <a:rPr lang="en-US" dirty="0"/>
              <a:t>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4692" y="1052737"/>
            <a:ext cx="1512168" cy="11360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 </a:t>
            </a:r>
            <a:r>
              <a:rPr lang="en-US" dirty="0" smtClean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break the rules of 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 smtClean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end with</a:t>
            </a:r>
            <a:br>
              <a:rPr lang="en-US" dirty="0"/>
            </a:br>
            <a:r>
              <a:rPr lang="en-US" dirty="0"/>
              <a:t>a duplicate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8180" y="4495800"/>
            <a:ext cx="2391122" cy="180138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 </a:t>
            </a:r>
            <a:r>
              <a:rPr lang="en-US" dirty="0" smtClean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Transactions don’t see other</a:t>
            </a:r>
            <a:br>
              <a:rPr lang="en-US" dirty="0" smtClean="0"/>
            </a:br>
            <a:r>
              <a:rPr lang="en-US" dirty="0" smtClean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level defines how deep</a:t>
            </a:r>
            <a:br>
              <a:rPr lang="en-US" dirty="0" smtClean="0"/>
            </a:br>
            <a:r>
              <a:rPr lang="en-US" dirty="0" smtClean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If two or more people try to buy the last copy of a product, just one of them will succeed.</a:t>
            </a:r>
            <a:endParaRPr lang="en-US" dirty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426185" y="2895600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Durability </a:t>
            </a:r>
            <a:r>
              <a:rPr lang="en-US" dirty="0" smtClean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transaction is committed</a:t>
            </a:r>
            <a:br>
              <a:rPr lang="en-US" dirty="0" smtClean="0"/>
            </a:br>
            <a:r>
              <a:rPr lang="en-US" dirty="0" smtClean="0"/>
              <a:t>it becomes persistent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Transaction stays persistent (no data is lost)</a:t>
            </a:r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9065" y="1371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Transactions in SQL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292" y="1952624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cument, file, 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940" y="1695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ccept, databa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460" y="1695872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</a:t>
            </a:r>
            <a:r>
              <a:rPr lang="en-US" dirty="0" smtClean="0"/>
              <a:t>RDBMS use </a:t>
            </a:r>
            <a:r>
              <a:rPr lang="en-US" dirty="0"/>
              <a:t>implicit </a:t>
            </a:r>
            <a:r>
              <a:rPr lang="en-US" dirty="0" smtClean="0"/>
              <a:t>start, e.g. Oracle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Ending </a:t>
            </a:r>
            <a:r>
              <a:rPr lang="en-US" dirty="0"/>
              <a:t>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Complete </a:t>
            </a:r>
            <a:r>
              <a:rPr lang="en-US" dirty="0"/>
              <a:t>a successful transaction </a:t>
            </a:r>
            <a:r>
              <a:rPr lang="en-US" dirty="0" smtClean="0"/>
              <a:t>and persist all changes made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 SQL </a:t>
            </a:r>
            <a:r>
              <a:rPr lang="en-US" sz="3800" dirty="0"/>
              <a:t>Server: Example</a:t>
            </a:r>
            <a:endParaRPr lang="bg-BG" sz="38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2301876" y="1752600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Balance decimal NOT NULL)</a:t>
            </a: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2278062" y="3886200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 TRAN;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 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1989956" y="1196752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49923"/>
          <p:cNvSpPr>
            <a:spLocks noChangeArrowheads="1"/>
          </p:cNvSpPr>
          <p:nvPr/>
        </p:nvSpPr>
        <p:spPr bwMode="auto">
          <a:xfrm>
            <a:off x="847834" y="890649"/>
            <a:ext cx="10533474" cy="5441840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dirty="0">
              <a:latin typeface="+mj-lt"/>
              <a:cs typeface="Arial" charset="0"/>
            </a:endParaRP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+mj-lt"/>
              </a:rPr>
              <a:t>Default transaction mode </a:t>
            </a:r>
          </a:p>
          <a:p>
            <a:r>
              <a:rPr lang="en-US" sz="2600" dirty="0">
                <a:latin typeface="+mj-lt"/>
              </a:rPr>
              <a:t>Every TSQL </a:t>
            </a:r>
            <a:r>
              <a:rPr lang="en-US" sz="2600" b="1" dirty="0">
                <a:latin typeface="+mj-lt"/>
              </a:rPr>
              <a:t>statement</a:t>
            </a:r>
            <a:r>
              <a:rPr lang="en-US" sz="2600" dirty="0">
                <a:latin typeface="+mj-lt"/>
              </a:rPr>
              <a:t> is committed or rolled back on completion</a:t>
            </a:r>
          </a:p>
          <a:p>
            <a:r>
              <a:rPr lang="en-US" sz="2600" dirty="0">
                <a:latin typeface="+mj-lt"/>
              </a:rPr>
              <a:t>Compile errors result in entire batch not being executed</a:t>
            </a:r>
          </a:p>
          <a:p>
            <a:r>
              <a:rPr lang="en-US" sz="2600" dirty="0">
                <a:latin typeface="+mj-lt"/>
              </a:rPr>
              <a:t>Run time errors may allow part of the batch to commit</a:t>
            </a:r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Auto Commit Transactions</a:t>
            </a:r>
            <a:endParaRPr lang="en-US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8012" y="3490079"/>
            <a:ext cx="1069709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---run time error - partially executed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TABLE TestBatch (Cola INT PRIMARY KEY, Colb CHAR(3));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(1, 'aaa');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(2, 'bbb');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(1, 'ccc');  -- Duplicate key error.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SELECT * FROM TestBatch;  -- Returns rows 1 and 2.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48032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The magical “ACID” word</a:t>
            </a:r>
          </a:p>
          <a:p>
            <a:r>
              <a:rPr lang="en-US" dirty="0" smtClean="0"/>
              <a:t>Locks and SQL Server Concurrency</a:t>
            </a:r>
          </a:p>
          <a:p>
            <a:r>
              <a:rPr lang="en-US" dirty="0" smtClean="0"/>
              <a:t>Troubleshooting </a:t>
            </a:r>
            <a:r>
              <a:rPr lang="en-US" dirty="0"/>
              <a:t>locking </a:t>
            </a:r>
            <a:r>
              <a:rPr lang="en-US" dirty="0" smtClean="0"/>
              <a:t>problems</a:t>
            </a:r>
          </a:p>
          <a:p>
            <a:r>
              <a:rPr lang="en-US" dirty="0" smtClean="0"/>
              <a:t>Transaction </a:t>
            </a:r>
            <a:r>
              <a:rPr lang="en-US" dirty="0"/>
              <a:t>Isolation Levels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191465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0" y="3969482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49923"/>
          <p:cNvSpPr>
            <a:spLocks noChangeArrowheads="1"/>
          </p:cNvSpPr>
          <p:nvPr/>
        </p:nvSpPr>
        <p:spPr bwMode="auto">
          <a:xfrm>
            <a:off x="1047339" y="985059"/>
            <a:ext cx="10533474" cy="5441840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buSzPct val="100000"/>
              <a:defRPr/>
            </a:pPr>
            <a:endParaRPr lang="en-US" sz="288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316" y="1138570"/>
            <a:ext cx="11804822" cy="5570355"/>
          </a:xfr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Server is responsible for opening the transaction</a:t>
            </a:r>
          </a:p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responsible for committing or rolling it back</a:t>
            </a:r>
          </a:p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turned on from Connections tab in Server Properties</a:t>
            </a:r>
          </a:p>
          <a:p>
            <a:endParaRPr lang="en-US" sz="3200" dirty="0"/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40" dirty="0"/>
              <a:t>Implicit Transactions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8014" y="2932237"/>
            <a:ext cx="5332791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IMPLICIT_TRANSACTIONS ON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AddressLine1='SoftUni, Sofia'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AddressID=2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COMMIT </a:t>
            </a: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–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this will write a change to the db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296056" y="2932236"/>
            <a:ext cx="5332792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IMPLICIT_TRANSACTIONS ON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AddressLine1=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'SoftUni, Sofia'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AddressID=2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ROLLBACK </a:t>
            </a: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–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this will  not write a change to the db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49923"/>
          <p:cNvSpPr>
            <a:spLocks noChangeArrowheads="1"/>
          </p:cNvSpPr>
          <p:nvPr/>
        </p:nvSpPr>
        <p:spPr bwMode="auto">
          <a:xfrm>
            <a:off x="847834" y="890650"/>
            <a:ext cx="10533474" cy="2152589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dirty="0">
              <a:latin typeface="Gill Sans mt" panose="020B0502020104020203" pitchFamily="34" charset="0"/>
              <a:cs typeface="Arial" charset="0"/>
            </a:endParaRPr>
          </a:p>
        </p:txBody>
      </p:sp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840" dirty="0"/>
              <a:t>Explicit Transactions</a:t>
            </a:r>
            <a:endParaRPr lang="en-US" sz="384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2160" y="990601"/>
            <a:ext cx="11804822" cy="2438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+mj-lt"/>
              </a:rPr>
              <a:t>A transaction in which start and end of transaction is explicitly declared</a:t>
            </a:r>
          </a:p>
          <a:p>
            <a:r>
              <a:rPr lang="en-US" sz="2600" dirty="0">
                <a:latin typeface="+mj-lt"/>
              </a:rPr>
              <a:t>BEGIN TRANSACTION</a:t>
            </a:r>
          </a:p>
          <a:p>
            <a:r>
              <a:rPr lang="en-US" sz="2600" dirty="0">
                <a:latin typeface="+mj-lt"/>
              </a:rPr>
              <a:t>COMMIT TRANSACTION OR ROLLBACK TRANSACTION</a:t>
            </a:r>
          </a:p>
          <a:p>
            <a:r>
              <a:rPr lang="en-US" sz="2600" dirty="0">
                <a:latin typeface="+mj-lt"/>
              </a:rPr>
              <a:t>XACT_ABORT ON/OFF – control the rollback behavior 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08012" y="3429001"/>
            <a:ext cx="106970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XACT_ABORT ON – if run time error is generated everything is rolled back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BEGIN TRANSACTION FundsTransfer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endParaRPr lang="en-US" sz="1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EXEC HumanResources.DebitAccount '100', 'account1';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EXEC HumanResources.CreditAccount '100', 'account2';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COMMIT TRANSACTION;</a:t>
            </a:r>
          </a:p>
        </p:txBody>
      </p:sp>
    </p:spTree>
    <p:extLst>
      <p:ext uri="{BB962C8B-B14F-4D97-AF65-F5344CB8AC3E}">
        <p14:creationId xmlns:p14="http://schemas.microsoft.com/office/powerpoint/2010/main" val="18173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Transactions in SQL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292" y="1952624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cument, file, 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940" y="1695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ccept, databa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460" y="1695872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06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205103"/>
            <a:ext cx="12188824" cy="1568497"/>
          </a:xfrm>
        </p:spPr>
        <p:txBody>
          <a:bodyPr/>
          <a:lstStyle/>
          <a:p>
            <a:r>
              <a:rPr lang="en-US" dirty="0"/>
              <a:t>Locks and SQL Server Concurrency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12" y="1371600"/>
            <a:ext cx="5105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Pessimistic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– SQL Server uses locks, causes blocks and who said deadlocks? </a:t>
            </a:r>
          </a:p>
          <a:p>
            <a:r>
              <a:rPr lang="en-US" sz="2800" dirty="0" smtClean="0"/>
              <a:t>Optimistic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– SQL Server generates versions for everyone, but the updates…</a:t>
            </a:r>
          </a:p>
        </p:txBody>
      </p:sp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63">
              <a:spcBef>
                <a:spcPts val="0"/>
              </a:spcBef>
              <a:buClr>
                <a:schemeClr val="bg1"/>
              </a:buClr>
              <a:buSzPct val="100000"/>
            </a:pPr>
            <a:r>
              <a:rPr lang="en-AU" sz="3200" dirty="0" smtClean="0">
                <a:ea typeface="Segoe UI" pitchFamily="34" charset="0"/>
                <a:cs typeface="Segoe UI" pitchFamily="34" charset="0"/>
              </a:rPr>
              <a:t>Methods of Concurrency Control</a:t>
            </a:r>
            <a:endParaRPr lang="en-US" sz="3200" dirty="0"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What Are Locks and what is locking?</a:t>
            </a:r>
          </a:p>
        </p:txBody>
      </p:sp>
      <p:pic>
        <p:nvPicPr>
          <p:cNvPr id="8197" name="Picture 4" descr="Application_Softwa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7703" y="3772535"/>
            <a:ext cx="1069975" cy="77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Databas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575" y="4247199"/>
            <a:ext cx="11160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8" descr="Recor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750" y="3904299"/>
            <a:ext cx="792162" cy="86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 bwMode="auto">
          <a:xfrm>
            <a:off x="4257675" y="4161473"/>
            <a:ext cx="3300412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201" name="Picture 6" descr="Security_Secure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51700" y="4197987"/>
            <a:ext cx="406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6" descr="Application_Softwa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9928" y="4610735"/>
            <a:ext cx="1069975" cy="77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/>
          <p:cNvCxnSpPr/>
          <p:nvPr/>
        </p:nvCxnSpPr>
        <p:spPr bwMode="auto">
          <a:xfrm flipV="1">
            <a:off x="4279900" y="4523423"/>
            <a:ext cx="2971800" cy="4762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204" name="Picture 20" descr="Threat_Yellow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9925" y="4399599"/>
            <a:ext cx="4238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88815" y="1174429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Lock – internal memory structure that “tells” us what we all do with the resources inside the system</a:t>
            </a:r>
          </a:p>
          <a:p>
            <a:r>
              <a:rPr lang="en-US" sz="2800" dirty="0"/>
              <a:t>Locking – mechanism to protect the resources and guarantee consistent data</a:t>
            </a:r>
          </a:p>
          <a:p>
            <a:pPr marL="0" indent="0"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</a:p>
        </p:txBody>
      </p:sp>
      <p:cxnSp>
        <p:nvCxnSpPr>
          <p:cNvPr id="3" name="Straight Arrow Connector 2"/>
          <p:cNvCxnSpPr>
            <a:endCxn id="8204" idx="1"/>
          </p:cNvCxnSpPr>
          <p:nvPr/>
        </p:nvCxnSpPr>
        <p:spPr>
          <a:xfrm>
            <a:off x="4257675" y="4180523"/>
            <a:ext cx="2762250" cy="342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202" idx="3"/>
            <a:endCxn id="8204" idx="1"/>
          </p:cNvCxnSpPr>
          <p:nvPr/>
        </p:nvCxnSpPr>
        <p:spPr>
          <a:xfrm flipV="1">
            <a:off x="4279903" y="4523424"/>
            <a:ext cx="2740022" cy="47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5821"/>
              </p:ext>
            </p:extLst>
          </p:nvPr>
        </p:nvGraphicFramePr>
        <p:xfrm>
          <a:off x="1674812" y="1143000"/>
          <a:ext cx="9067802" cy="5189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16367">
                <a:tc>
                  <a:txBody>
                    <a:bodyPr/>
                    <a:lstStyle/>
                    <a:p>
                      <a:pPr algn="ctr"/>
                      <a:endParaRPr lang="en-US" sz="2200" b="0" dirty="0" smtClean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 smtClean="0">
                        <a:latin typeface="+mj-lt"/>
                      </a:endParaRPr>
                    </a:p>
                  </a:txBody>
                  <a:tcPr marT="54864" marB="54864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72842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+mj-lt"/>
                      </a:endParaRPr>
                    </a:p>
                  </a:txBody>
                  <a:tcPr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+mj-lt"/>
                      </a:endParaRPr>
                    </a:p>
                  </a:txBody>
                  <a:tcPr marT="54864" marB="54864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390748" y="3880969"/>
            <a:ext cx="41148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5644E"/>
                </a:solidFill>
              </a:rPr>
              <a:t>Intent</a:t>
            </a:r>
            <a:r>
              <a:rPr lang="en-US" dirty="0">
                <a:solidFill>
                  <a:srgbClr val="75982F"/>
                </a:solidFill>
                <a:latin typeface="+mj-lt"/>
              </a:rPr>
              <a:t/>
            </a:r>
            <a:br>
              <a:rPr lang="en-US" dirty="0">
                <a:solidFill>
                  <a:srgbClr val="75982F"/>
                </a:solidFill>
                <a:latin typeface="+mj-lt"/>
              </a:rPr>
            </a:br>
            <a:r>
              <a:rPr lang="en-US" sz="1350" dirty="0">
                <a:solidFill>
                  <a:schemeClr val="dk1"/>
                </a:solidFill>
                <a:latin typeface="+mj-lt"/>
              </a:rPr>
              <a:t/>
            </a:r>
            <a:br>
              <a:rPr lang="en-US" sz="1350" dirty="0">
                <a:solidFill>
                  <a:schemeClr val="dk1"/>
                </a:solidFill>
                <a:latin typeface="+mj-lt"/>
              </a:rPr>
            </a:br>
            <a:r>
              <a:rPr lang="en-US" dirty="0">
                <a:latin typeface="Calibri"/>
                <a:cs typeface="Calibri"/>
              </a:rPr>
              <a:t>Used for:  Preventing incompatible locks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Duration: End of the transaction</a:t>
            </a:r>
            <a:endParaRPr lang="en-US" sz="135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6523" y="1364896"/>
            <a:ext cx="409786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2"/>
                </a:solidFill>
                <a:latin typeface="Calibri"/>
              </a:rPr>
              <a:t>Shared (S)</a:t>
            </a:r>
          </a:p>
          <a:p>
            <a:pPr algn="ctr" defTabSz="685800"/>
            <a:endParaRPr lang="en-US" sz="1350" dirty="0">
              <a:solidFill>
                <a:prstClr val="black"/>
              </a:solidFill>
              <a:latin typeface="Calibri"/>
            </a:endParaRPr>
          </a:p>
          <a:p>
            <a:pPr algn="ctr" defTabSz="685800"/>
            <a:r>
              <a:rPr lang="en-US" dirty="0">
                <a:latin typeface="Calibri"/>
              </a:rPr>
              <a:t>Used for: Reading</a:t>
            </a:r>
          </a:p>
          <a:p>
            <a:pPr algn="ctr" defTabSz="685800"/>
            <a:r>
              <a:rPr lang="en-US" dirty="0">
                <a:latin typeface="Calibri"/>
              </a:rPr>
              <a:t>Duration: Released almost immediately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>(depends on the isolation level)</a:t>
            </a:r>
            <a:endParaRPr lang="en-US" dirty="0">
              <a:latin typeface="Calibri Light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9215" y="1365657"/>
            <a:ext cx="4097867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A5644E"/>
                </a:solidFill>
                <a:latin typeface="Calibri"/>
              </a:rPr>
              <a:t>Update (U)</a:t>
            </a:r>
            <a:r>
              <a:rPr lang="en-US" sz="1350" dirty="0">
                <a:solidFill>
                  <a:srgbClr val="75982F"/>
                </a:solidFill>
                <a:latin typeface="Calibri"/>
              </a:rPr>
              <a:t/>
            </a:r>
            <a:br>
              <a:rPr lang="en-US" sz="1350" dirty="0">
                <a:solidFill>
                  <a:srgbClr val="75982F"/>
                </a:solidFill>
                <a:latin typeface="Calibri"/>
              </a:rPr>
            </a:br>
            <a:r>
              <a:rPr lang="en-US" sz="135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1350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latin typeface="Calibri"/>
              </a:rPr>
              <a:t>Used for: Preparing to modify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>Duration: End of the transaction or until converted to exclusive (X)</a:t>
            </a:r>
            <a:endParaRPr lang="en-US" dirty="0">
              <a:latin typeface="Calibri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6523" y="4094745"/>
            <a:ext cx="4097867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A5644E"/>
                </a:solidFill>
                <a:latin typeface="Calibri"/>
              </a:rPr>
              <a:t>Exclusive (X)</a:t>
            </a:r>
          </a:p>
          <a:p>
            <a:pPr algn="ctr" defTabSz="685800"/>
            <a:endParaRPr lang="en-US" sz="1350" dirty="0">
              <a:solidFill>
                <a:srgbClr val="163764"/>
              </a:solidFill>
              <a:latin typeface="Calibri"/>
            </a:endParaRPr>
          </a:p>
          <a:p>
            <a:pPr algn="ctr" defTabSz="685800"/>
            <a:r>
              <a:rPr lang="en-US" dirty="0">
                <a:latin typeface="Calibri"/>
              </a:rPr>
              <a:t>Used for: Modifying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>Duration: End of the transaction</a:t>
            </a:r>
            <a:endParaRPr lang="en-US" dirty="0">
              <a:latin typeface="Calibri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2000010" cy="1110780"/>
          </a:xfrm>
        </p:spPr>
        <p:txBody>
          <a:bodyPr/>
          <a:lstStyle/>
          <a:p>
            <a:pPr algn="ctr"/>
            <a:r>
              <a:rPr lang="en-US" dirty="0" smtClean="0"/>
              <a:t>Common Lock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914400"/>
            <a:ext cx="11804822" cy="5570355"/>
          </a:xfrm>
        </p:spPr>
        <p:txBody>
          <a:bodyPr>
            <a:normAutofit/>
          </a:bodyPr>
          <a:lstStyle/>
          <a:p>
            <a:endParaRPr lang="en-US" sz="2800" dirty="0"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  </a:t>
            </a:r>
            <a:r>
              <a:rPr lang="en-US" sz="2800" dirty="0" smtClean="0">
                <a:latin typeface="+mj-lt"/>
              </a:rPr>
              <a:t>   </a:t>
            </a:r>
            <a:r>
              <a:rPr lang="en-US" sz="2800" dirty="0">
                <a:latin typeface="+mj-lt"/>
                <a:hlinkClick r:id="rId3"/>
              </a:rPr>
              <a:t>Not all locks are compatible with other locks.</a:t>
            </a:r>
            <a:r>
              <a:rPr lang="en-US" sz="2800" dirty="0">
                <a:latin typeface="+mj-lt"/>
              </a:rPr>
              <a:t>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pPr marL="0" indent="0">
              <a:buNone/>
            </a:pPr>
            <a:endParaRPr lang="en-US" sz="2800" dirty="0">
              <a:latin typeface="+mj-lt"/>
            </a:endParaRPr>
          </a:p>
        </p:txBody>
      </p:sp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0" y="40341"/>
            <a:ext cx="12188825" cy="111078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AU" sz="3200" dirty="0"/>
              <a:t>Lock Compatibility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39258"/>
              </p:ext>
            </p:extLst>
          </p:nvPr>
        </p:nvGraphicFramePr>
        <p:xfrm>
          <a:off x="684213" y="2438400"/>
          <a:ext cx="10820399" cy="3657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0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7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331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331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278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Exclusive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76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Shared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38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38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3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Update (U)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38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82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Exclusive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0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xfrm>
            <a:off x="13676" y="11684"/>
            <a:ext cx="12175149" cy="111078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AU" sz="3600" dirty="0"/>
              <a:t>Lock Hierarchy</a:t>
            </a:r>
            <a:endParaRPr lang="en-US" sz="3600" dirty="0"/>
          </a:p>
        </p:txBody>
      </p:sp>
      <p:sp>
        <p:nvSpPr>
          <p:cNvPr id="13" name="Can 12"/>
          <p:cNvSpPr/>
          <p:nvPr/>
        </p:nvSpPr>
        <p:spPr>
          <a:xfrm>
            <a:off x="3094903" y="1606813"/>
            <a:ext cx="2369126" cy="4264949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Multidocument 1"/>
          <p:cNvSpPr/>
          <p:nvPr/>
        </p:nvSpPr>
        <p:spPr>
          <a:xfrm>
            <a:off x="3621377" y="2591306"/>
            <a:ext cx="1381991" cy="1109749"/>
          </a:xfrm>
          <a:prstGeom prst="flowChartMultidocument">
            <a:avLst/>
          </a:prstGeom>
          <a:solidFill>
            <a:srgbClr val="F3BE6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/>
          <p:cNvSpPr/>
          <p:nvPr/>
        </p:nvSpPr>
        <p:spPr>
          <a:xfrm>
            <a:off x="3621375" y="442906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3773775" y="461194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3926175" y="479482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4296783" y="443218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4078575" y="497770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4449183" y="461506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nip Single Corner Rectangle 20"/>
          <p:cNvSpPr/>
          <p:nvPr/>
        </p:nvSpPr>
        <p:spPr>
          <a:xfrm>
            <a:off x="4601583" y="479794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4753983" y="498082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Left Brace 2"/>
          <p:cNvSpPr/>
          <p:nvPr/>
        </p:nvSpPr>
        <p:spPr>
          <a:xfrm rot="5400000">
            <a:off x="3909341" y="3140612"/>
            <a:ext cx="740255" cy="1937607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72820" y="5187603"/>
            <a:ext cx="323849" cy="138637"/>
          </a:xfrm>
          <a:prstGeom prst="rect">
            <a:avLst/>
          </a:prstGeom>
          <a:solidFill>
            <a:srgbClr val="F3BE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64029" y="1928494"/>
            <a:ext cx="1373334" cy="259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065712" y="2980055"/>
            <a:ext cx="1200150" cy="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096667" y="4142453"/>
            <a:ext cx="1199718" cy="835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143641" y="5266403"/>
            <a:ext cx="1200150" cy="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37365" y="1651831"/>
            <a:ext cx="188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65863" y="2727038"/>
            <a:ext cx="188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65864" y="3850713"/>
            <a:ext cx="188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43793" y="5035915"/>
            <a:ext cx="188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3092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>
          <a:xfrm>
            <a:off x="608012" y="555651"/>
            <a:ext cx="4445000" cy="114300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AU" sz="3200" dirty="0"/>
              <a:t>Let’s update a row! </a:t>
            </a:r>
            <a:br>
              <a:rPr lang="en-AU" sz="3200" dirty="0"/>
            </a:br>
            <a:r>
              <a:rPr lang="en-AU" sz="3200" dirty="0"/>
              <a:t>What do we need?</a:t>
            </a:r>
            <a:endParaRPr lang="en-US" sz="3200" dirty="0"/>
          </a:p>
        </p:txBody>
      </p:sp>
      <p:sp>
        <p:nvSpPr>
          <p:cNvPr id="2" name="Can 1"/>
          <p:cNvSpPr/>
          <p:nvPr/>
        </p:nvSpPr>
        <p:spPr>
          <a:xfrm>
            <a:off x="8727247" y="520210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96644"/>
              </p:ext>
            </p:extLst>
          </p:nvPr>
        </p:nvGraphicFramePr>
        <p:xfrm>
          <a:off x="8620740" y="2107923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03998"/>
              </p:ext>
            </p:extLst>
          </p:nvPr>
        </p:nvGraphicFramePr>
        <p:xfrm>
          <a:off x="8619282" y="3502326"/>
          <a:ext cx="1267556" cy="22890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Header</a:t>
                      </a:r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14492" y="2256188"/>
            <a:ext cx="5098920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AddressLine1</a:t>
            </a:r>
            <a:r>
              <a:rPr lang="en-US" sz="19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='SoftUni, </a:t>
            </a: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Sofia'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AddressID=2</a:t>
            </a:r>
          </a:p>
        </p:txBody>
      </p:sp>
      <p:grpSp>
        <p:nvGrpSpPr>
          <p:cNvPr id="31" name="Group 211"/>
          <p:cNvGrpSpPr>
            <a:grpSpLocks/>
          </p:cNvGrpSpPr>
          <p:nvPr/>
        </p:nvGrpSpPr>
        <p:grpSpPr bwMode="auto">
          <a:xfrm>
            <a:off x="9659930" y="1673205"/>
            <a:ext cx="514350" cy="854857"/>
            <a:chOff x="2408" y="2240"/>
            <a:chExt cx="848" cy="1296"/>
          </a:xfrm>
        </p:grpSpPr>
        <p:sp>
          <p:nvSpPr>
            <p:cNvPr id="3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3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211"/>
          <p:cNvGrpSpPr>
            <a:grpSpLocks/>
          </p:cNvGrpSpPr>
          <p:nvPr/>
        </p:nvGrpSpPr>
        <p:grpSpPr bwMode="auto">
          <a:xfrm>
            <a:off x="9643656" y="160550"/>
            <a:ext cx="514350" cy="854857"/>
            <a:chOff x="2408" y="2240"/>
            <a:chExt cx="848" cy="1296"/>
          </a:xfrm>
        </p:grpSpPr>
        <p:sp>
          <p:nvSpPr>
            <p:cNvPr id="36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37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211"/>
          <p:cNvGrpSpPr>
            <a:grpSpLocks/>
          </p:cNvGrpSpPr>
          <p:nvPr/>
        </p:nvGrpSpPr>
        <p:grpSpPr bwMode="auto">
          <a:xfrm>
            <a:off x="9712759" y="3149933"/>
            <a:ext cx="514350" cy="854857"/>
            <a:chOff x="2408" y="2240"/>
            <a:chExt cx="848" cy="1296"/>
          </a:xfrm>
        </p:grpSpPr>
        <p:sp>
          <p:nvSpPr>
            <p:cNvPr id="40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41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211"/>
          <p:cNvGrpSpPr>
            <a:grpSpLocks/>
          </p:cNvGrpSpPr>
          <p:nvPr/>
        </p:nvGrpSpPr>
        <p:grpSpPr bwMode="auto">
          <a:xfrm>
            <a:off x="9841256" y="4876800"/>
            <a:ext cx="381000" cy="538543"/>
            <a:chOff x="2408" y="2240"/>
            <a:chExt cx="848" cy="1296"/>
          </a:xfrm>
        </p:grpSpPr>
        <p:sp>
          <p:nvSpPr>
            <p:cNvPr id="44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45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Transaction?</a:t>
            </a:r>
            <a:endParaRPr lang="en-GB" dirty="0"/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 Same Side Corner Rectangle 33"/>
          <p:cNvSpPr/>
          <p:nvPr/>
        </p:nvSpPr>
        <p:spPr bwMode="auto">
          <a:xfrm rot="10800000">
            <a:off x="3186909" y="3727473"/>
            <a:ext cx="1908175" cy="1198562"/>
          </a:xfrm>
          <a:prstGeom prst="round2Same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Round Same Side Corner Rectangle 36"/>
          <p:cNvSpPr/>
          <p:nvPr/>
        </p:nvSpPr>
        <p:spPr bwMode="auto">
          <a:xfrm rot="10800000">
            <a:off x="5172871" y="3727473"/>
            <a:ext cx="1908175" cy="1198562"/>
          </a:xfrm>
          <a:prstGeom prst="round2Same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8" name="Round Same Side Corner Rectangle 37"/>
          <p:cNvSpPr/>
          <p:nvPr/>
        </p:nvSpPr>
        <p:spPr bwMode="auto">
          <a:xfrm rot="10800000">
            <a:off x="7169946" y="3727473"/>
            <a:ext cx="1908175" cy="1198562"/>
          </a:xfrm>
          <a:prstGeom prst="round2Same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8678" name="Title 1"/>
          <p:cNvSpPr>
            <a:spLocks noGrp="1"/>
          </p:cNvSpPr>
          <p:nvPr>
            <p:ph type="title"/>
          </p:nvPr>
        </p:nvSpPr>
        <p:spPr>
          <a:xfrm>
            <a:off x="0" y="40341"/>
            <a:ext cx="12188825" cy="111078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AU" sz="3200" dirty="0"/>
              <a:t>Methods to View Locking Information</a:t>
            </a:r>
            <a:endParaRPr lang="en-US" sz="32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777473" y="1668487"/>
            <a:ext cx="6573697" cy="204946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8680" name="Rounded Rectangle 12"/>
          <p:cNvSpPr>
            <a:spLocks noChangeArrowheads="1"/>
          </p:cNvSpPr>
          <p:nvPr/>
        </p:nvSpPr>
        <p:spPr bwMode="auto">
          <a:xfrm>
            <a:off x="7127084" y="1851048"/>
            <a:ext cx="1939925" cy="170815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8681" name="Rounded Rectangle 15"/>
          <p:cNvSpPr>
            <a:spLocks noChangeArrowheads="1"/>
          </p:cNvSpPr>
          <p:nvPr/>
        </p:nvSpPr>
        <p:spPr bwMode="auto">
          <a:xfrm>
            <a:off x="5120484" y="1851048"/>
            <a:ext cx="1938337" cy="170815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8682" name="Rounded Rectangle 16"/>
          <p:cNvSpPr>
            <a:spLocks noChangeArrowheads="1"/>
          </p:cNvSpPr>
          <p:nvPr/>
        </p:nvSpPr>
        <p:spPr bwMode="auto">
          <a:xfrm>
            <a:off x="3128171" y="1851048"/>
            <a:ext cx="1939925" cy="170815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8686" name="TextBox 24"/>
          <p:cNvSpPr txBox="1">
            <a:spLocks noChangeArrowheads="1"/>
          </p:cNvSpPr>
          <p:nvPr/>
        </p:nvSpPr>
        <p:spPr bwMode="auto">
          <a:xfrm>
            <a:off x="3186906" y="3711600"/>
            <a:ext cx="18811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/>
            <a:r>
              <a:rPr lang="en-US" sz="2000" dirty="0">
                <a:latin typeface="Calibri"/>
              </a:rPr>
              <a:t>Dynamic Management Views</a:t>
            </a:r>
            <a:endParaRPr lang="en-GB" sz="2000" dirty="0">
              <a:latin typeface="Calibri"/>
            </a:endParaRPr>
          </a:p>
        </p:txBody>
      </p:sp>
      <p:sp>
        <p:nvSpPr>
          <p:cNvPr id="28687" name="TextBox 25"/>
          <p:cNvSpPr txBox="1">
            <a:spLocks noChangeArrowheads="1"/>
          </p:cNvSpPr>
          <p:nvPr/>
        </p:nvSpPr>
        <p:spPr bwMode="auto">
          <a:xfrm>
            <a:off x="5168108" y="3711600"/>
            <a:ext cx="189071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/>
            <a:r>
              <a:rPr lang="en-US" sz="2000" dirty="0">
                <a:latin typeface="Calibri"/>
              </a:rPr>
              <a:t>SQL Server Profiler or Extended Events</a:t>
            </a:r>
            <a:endParaRPr lang="en-GB" sz="2000" dirty="0">
              <a:latin typeface="Calibri"/>
            </a:endParaRPr>
          </a:p>
        </p:txBody>
      </p:sp>
      <p:sp>
        <p:nvSpPr>
          <p:cNvPr id="28688" name="TextBox 26"/>
          <p:cNvSpPr txBox="1">
            <a:spLocks noChangeArrowheads="1"/>
          </p:cNvSpPr>
          <p:nvPr/>
        </p:nvSpPr>
        <p:spPr bwMode="auto">
          <a:xfrm>
            <a:off x="7138193" y="3711600"/>
            <a:ext cx="20018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/>
            <a:r>
              <a:rPr lang="en-US" sz="2000" dirty="0">
                <a:latin typeface="Calibri"/>
              </a:rPr>
              <a:t>Performance monitor or Activity Monitor</a:t>
            </a:r>
            <a:endParaRPr lang="en-GB" sz="2000" dirty="0">
              <a:latin typeface="Calibri"/>
            </a:endParaRPr>
          </a:p>
        </p:txBody>
      </p:sp>
      <p:pic>
        <p:nvPicPr>
          <p:cNvPr id="28690" name="Picture 6" descr="C:\Users\karlm\Pictures\MSL\SQLTool_DynamicManagementView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6456" y="2208235"/>
            <a:ext cx="1370012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1" name="Picture 8" descr="C:\Users\karlm\Pictures\MSL\Debugg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7209" y="2208236"/>
            <a:ext cx="974725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 descr="C:\Users\karlm\Pictures\MSL\Featur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3318" y="2208237"/>
            <a:ext cx="1316038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67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67200"/>
            <a:ext cx="12188825" cy="1568497"/>
          </a:xfrm>
        </p:spPr>
        <p:txBody>
          <a:bodyPr/>
          <a:lstStyle/>
          <a:p>
            <a:r>
              <a:rPr lang="en-GB" dirty="0" smtClean="0"/>
              <a:t>Troubleshooting Locking Problems</a:t>
            </a:r>
            <a:endParaRPr lang="en-GB" dirty="0"/>
          </a:p>
        </p:txBody>
      </p:sp>
      <p:pic>
        <p:nvPicPr>
          <p:cNvPr id="4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3474" y="1412863"/>
            <a:ext cx="3903948" cy="32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solidFill>
                  <a:srgbClr val="F3BE60"/>
                </a:solidFill>
              </a:rPr>
              <a:t>Locking and blocking are often confused!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3BE60"/>
                </a:solidFill>
              </a:rPr>
              <a:t>Locking</a:t>
            </a:r>
          </a:p>
          <a:p>
            <a:pPr lvl="1"/>
            <a:r>
              <a:rPr lang="en-US" sz="2800" dirty="0"/>
              <a:t>The action of taking and potentially holding </a:t>
            </a:r>
            <a:r>
              <a:rPr lang="en-US" sz="2800" dirty="0" smtClean="0"/>
              <a:t>locks</a:t>
            </a:r>
          </a:p>
          <a:p>
            <a:pPr lvl="1"/>
            <a:r>
              <a:rPr lang="en-US" sz="2800" dirty="0" smtClean="0"/>
              <a:t>Used </a:t>
            </a:r>
            <a:r>
              <a:rPr lang="en-US" sz="2800" dirty="0"/>
              <a:t>to implement concurrency </a:t>
            </a:r>
            <a:r>
              <a:rPr lang="en-US" sz="2800" dirty="0" smtClean="0"/>
              <a:t>control</a:t>
            </a:r>
            <a:endParaRPr lang="en-US" sz="2800" dirty="0"/>
          </a:p>
          <a:p>
            <a:pPr marL="0" indent="0">
              <a:buNone/>
            </a:pPr>
            <a:r>
              <a:rPr lang="en-US" sz="3000" dirty="0">
                <a:solidFill>
                  <a:srgbClr val="F3BE60"/>
                </a:solidFill>
              </a:rPr>
              <a:t>Blocking is result of locking!</a:t>
            </a:r>
          </a:p>
          <a:p>
            <a:pPr lvl="1"/>
            <a:r>
              <a:rPr lang="en-US" sz="2800" dirty="0"/>
              <a:t>One process needs to wait for another process to release locked </a:t>
            </a:r>
            <a:r>
              <a:rPr lang="en-US" sz="2800" dirty="0" smtClean="0"/>
              <a:t>resources</a:t>
            </a:r>
          </a:p>
          <a:p>
            <a:pPr lvl="1"/>
            <a:r>
              <a:rPr lang="en-US" sz="2800" dirty="0" smtClean="0"/>
              <a:t>In </a:t>
            </a:r>
            <a:r>
              <a:rPr lang="en-US" sz="2800" dirty="0"/>
              <a:t>a multiuser environment, there is always, always </a:t>
            </a:r>
            <a:r>
              <a:rPr lang="en-US" sz="2800" dirty="0" smtClean="0"/>
              <a:t>blocking!</a:t>
            </a:r>
          </a:p>
          <a:p>
            <a:pPr lvl="1"/>
            <a:r>
              <a:rPr lang="en-US" sz="2800" dirty="0" smtClean="0"/>
              <a:t>Only </a:t>
            </a:r>
            <a:r>
              <a:rPr lang="en-US" sz="2800" dirty="0"/>
              <a:t>a problem if it lasts too long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and blocking</a:t>
            </a:r>
          </a:p>
        </p:txBody>
      </p:sp>
    </p:spTree>
    <p:extLst>
      <p:ext uri="{BB962C8B-B14F-4D97-AF65-F5344CB8AC3E}">
        <p14:creationId xmlns:p14="http://schemas.microsoft.com/office/powerpoint/2010/main" val="361361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23679"/>
              </p:ext>
            </p:extLst>
          </p:nvPr>
        </p:nvGraphicFramePr>
        <p:xfrm>
          <a:off x="3014799" y="2080918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>
          <a:xfrm>
            <a:off x="1522412" y="-87313"/>
            <a:ext cx="9144000" cy="866776"/>
          </a:xfrm>
          <a:noFill/>
        </p:spPr>
        <p:txBody>
          <a:bodyPr>
            <a:normAutofit/>
          </a:bodyPr>
          <a:lstStyle/>
          <a:p>
            <a:pPr algn="ctr"/>
            <a:r>
              <a:rPr lang="en-AU" sz="2800" dirty="0">
                <a:solidFill>
                  <a:schemeClr val="accent3"/>
                </a:solidFill>
              </a:rPr>
              <a:t>Lock escalation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" name="Can 1"/>
          <p:cNvSpPr/>
          <p:nvPr/>
        </p:nvSpPr>
        <p:spPr>
          <a:xfrm>
            <a:off x="3072793" y="588371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7671241" y="1658229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837112" y="2763777"/>
            <a:ext cx="2205990" cy="4821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4361579" y="3954856"/>
            <a:ext cx="475535" cy="1982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0931" y="4666834"/>
            <a:ext cx="156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&gt;= 5000</a:t>
            </a:r>
          </a:p>
        </p:txBody>
      </p:sp>
      <p:grpSp>
        <p:nvGrpSpPr>
          <p:cNvPr id="17" name="Group 211"/>
          <p:cNvGrpSpPr>
            <a:grpSpLocks/>
          </p:cNvGrpSpPr>
          <p:nvPr/>
        </p:nvGrpSpPr>
        <p:grpSpPr bwMode="auto">
          <a:xfrm>
            <a:off x="3825999" y="1721794"/>
            <a:ext cx="514350" cy="854857"/>
            <a:chOff x="2408" y="2240"/>
            <a:chExt cx="848" cy="1296"/>
          </a:xfrm>
        </p:grpSpPr>
        <p:sp>
          <p:nvSpPr>
            <p:cNvPr id="18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19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6640"/>
              </p:ext>
            </p:extLst>
          </p:nvPr>
        </p:nvGraphicFramePr>
        <p:xfrm>
          <a:off x="2933523" y="3584223"/>
          <a:ext cx="1267556" cy="22918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777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Header</a:t>
                      </a:r>
                      <a:endParaRPr lang="en-US" sz="2200" dirty="0"/>
                    </a:p>
                  </a:txBody>
                  <a:tcPr marT="54864" marB="54864">
                    <a:solidFill>
                      <a:srgbClr val="C4A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61" name="Group 211"/>
          <p:cNvGrpSpPr>
            <a:grpSpLocks/>
          </p:cNvGrpSpPr>
          <p:nvPr/>
        </p:nvGrpSpPr>
        <p:grpSpPr bwMode="auto">
          <a:xfrm>
            <a:off x="3763200" y="301289"/>
            <a:ext cx="514350" cy="854857"/>
            <a:chOff x="2408" y="2240"/>
            <a:chExt cx="848" cy="1296"/>
          </a:xfrm>
        </p:grpSpPr>
        <p:sp>
          <p:nvSpPr>
            <p:cNvPr id="6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6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211"/>
          <p:cNvGrpSpPr>
            <a:grpSpLocks/>
          </p:cNvGrpSpPr>
          <p:nvPr/>
        </p:nvGrpSpPr>
        <p:grpSpPr bwMode="auto">
          <a:xfrm>
            <a:off x="3883014" y="2988028"/>
            <a:ext cx="478565" cy="777450"/>
            <a:chOff x="2408" y="2240"/>
            <a:chExt cx="848" cy="1296"/>
          </a:xfrm>
        </p:grpSpPr>
        <p:sp>
          <p:nvSpPr>
            <p:cNvPr id="67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68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211"/>
          <p:cNvGrpSpPr>
            <a:grpSpLocks/>
          </p:cNvGrpSpPr>
          <p:nvPr/>
        </p:nvGrpSpPr>
        <p:grpSpPr bwMode="auto">
          <a:xfrm>
            <a:off x="3918755" y="3908152"/>
            <a:ext cx="381000" cy="538543"/>
            <a:chOff x="2408" y="2240"/>
            <a:chExt cx="848" cy="1296"/>
          </a:xfrm>
        </p:grpSpPr>
        <p:sp>
          <p:nvSpPr>
            <p:cNvPr id="71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72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211"/>
          <p:cNvGrpSpPr>
            <a:grpSpLocks/>
          </p:cNvGrpSpPr>
          <p:nvPr/>
        </p:nvGrpSpPr>
        <p:grpSpPr bwMode="auto">
          <a:xfrm>
            <a:off x="3940976" y="4395310"/>
            <a:ext cx="381000" cy="538543"/>
            <a:chOff x="2408" y="2240"/>
            <a:chExt cx="848" cy="1296"/>
          </a:xfrm>
        </p:grpSpPr>
        <p:sp>
          <p:nvSpPr>
            <p:cNvPr id="75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76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211"/>
          <p:cNvGrpSpPr>
            <a:grpSpLocks/>
          </p:cNvGrpSpPr>
          <p:nvPr/>
        </p:nvGrpSpPr>
        <p:grpSpPr bwMode="auto">
          <a:xfrm>
            <a:off x="3960988" y="4885234"/>
            <a:ext cx="381000" cy="538543"/>
            <a:chOff x="2408" y="2240"/>
            <a:chExt cx="848" cy="1296"/>
          </a:xfrm>
        </p:grpSpPr>
        <p:sp>
          <p:nvSpPr>
            <p:cNvPr id="79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80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211"/>
          <p:cNvGrpSpPr>
            <a:grpSpLocks/>
          </p:cNvGrpSpPr>
          <p:nvPr/>
        </p:nvGrpSpPr>
        <p:grpSpPr bwMode="auto">
          <a:xfrm>
            <a:off x="3956063" y="5423777"/>
            <a:ext cx="381000" cy="538543"/>
            <a:chOff x="2408" y="2240"/>
            <a:chExt cx="848" cy="1296"/>
          </a:xfrm>
        </p:grpSpPr>
        <p:sp>
          <p:nvSpPr>
            <p:cNvPr id="83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84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40128"/>
              </p:ext>
            </p:extLst>
          </p:nvPr>
        </p:nvGraphicFramePr>
        <p:xfrm>
          <a:off x="7642804" y="3291129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87" name="Group 211"/>
          <p:cNvGrpSpPr>
            <a:grpSpLocks/>
          </p:cNvGrpSpPr>
          <p:nvPr/>
        </p:nvGrpSpPr>
        <p:grpSpPr bwMode="auto">
          <a:xfrm>
            <a:off x="8456612" y="1188157"/>
            <a:ext cx="514350" cy="854857"/>
            <a:chOff x="2408" y="2240"/>
            <a:chExt cx="848" cy="1296"/>
          </a:xfrm>
        </p:grpSpPr>
        <p:sp>
          <p:nvSpPr>
            <p:cNvPr id="88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89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211"/>
          <p:cNvGrpSpPr>
            <a:grpSpLocks/>
          </p:cNvGrpSpPr>
          <p:nvPr/>
        </p:nvGrpSpPr>
        <p:grpSpPr bwMode="auto">
          <a:xfrm>
            <a:off x="8560613" y="2919863"/>
            <a:ext cx="505600" cy="815020"/>
            <a:chOff x="2408" y="2240"/>
            <a:chExt cx="848" cy="1296"/>
          </a:xfrm>
        </p:grpSpPr>
        <p:sp>
          <p:nvSpPr>
            <p:cNvPr id="9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9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animBg="1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Controlling Lock </a:t>
            </a:r>
            <a:r>
              <a:rPr lang="en-AU" dirty="0" smtClean="0"/>
              <a:t>escalation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2412" y="409178"/>
            <a:ext cx="9144000" cy="580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412" y="1600200"/>
            <a:ext cx="10210800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SELECT lock_escalation_desc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FROM sys.tables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name = 'Person.Address'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ALTER TABLE Person.Address SET (LOCK_ESCALATION = {AUTO | TABLE | DISABLE}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03212" y="1151121"/>
            <a:ext cx="1199841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Switch </a:t>
            </a:r>
            <a:r>
              <a:rPr lang="en-US" sz="3000" dirty="0"/>
              <a:t>the escalation level (per table)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F3BE60"/>
                </a:solidFill>
              </a:rPr>
              <a:t>AUTO</a:t>
            </a:r>
            <a:r>
              <a:rPr lang="en-US" sz="3000" dirty="0"/>
              <a:t> – Partition-level escalation if the table is partitioned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3BE60"/>
                </a:solidFill>
              </a:rPr>
              <a:t>TABLE</a:t>
            </a:r>
            <a:r>
              <a:rPr lang="en-US" sz="3000" dirty="0"/>
              <a:t> – Always table-level escalation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3BE60"/>
                </a:solidFill>
              </a:rPr>
              <a:t>DISABLE</a:t>
            </a:r>
            <a:r>
              <a:rPr lang="en-US" sz="3000" dirty="0"/>
              <a:t> – Do not escalate until absolutely necessary  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 smtClean="0"/>
              <a:t>Just </a:t>
            </a:r>
            <a:r>
              <a:rPr lang="en-US" sz="3000" dirty="0"/>
              <a:t>disable it (that’s not Nike’s “Just do it!”) </a:t>
            </a:r>
          </a:p>
          <a:p>
            <a:pPr lvl="1"/>
            <a:r>
              <a:rPr lang="en-US" sz="2800" dirty="0"/>
              <a:t>Trace flag 1211 – disables lock escalation on server level</a:t>
            </a:r>
          </a:p>
          <a:p>
            <a:pPr lvl="1"/>
            <a:r>
              <a:rPr lang="en-US" sz="2800" dirty="0"/>
              <a:t>Trace flag 1224 – disables lock escalation if 40% of the memory used is consumed</a:t>
            </a:r>
          </a:p>
          <a:p>
            <a:pPr lvl="1"/>
            <a:endParaRPr lang="en-US" sz="2800" dirty="0">
              <a:solidFill>
                <a:srgbClr val="F3B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1669894"/>
          </a:xfrm>
        </p:spPr>
        <p:txBody>
          <a:bodyPr>
            <a:normAutofit/>
          </a:bodyPr>
          <a:lstStyle/>
          <a:p>
            <a:r>
              <a:rPr lang="en-US" sz="2400" dirty="0"/>
              <a:t>Who is victim?</a:t>
            </a:r>
          </a:p>
          <a:p>
            <a:pPr lvl="1"/>
            <a:r>
              <a:rPr lang="en-US" sz="2200" dirty="0"/>
              <a:t>Cost for Rollback</a:t>
            </a:r>
          </a:p>
          <a:p>
            <a:pPr lvl="1"/>
            <a:r>
              <a:rPr lang="en-US" sz="2200" dirty="0"/>
              <a:t>Deadlock priority – SET DEADLOCK_PRIORITY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3200" dirty="0"/>
              <a:t>What Are Deadlocks?</a:t>
            </a:r>
            <a:endParaRPr lang="en-US" sz="3200" dirty="0"/>
          </a:p>
        </p:txBody>
      </p:sp>
      <p:pic>
        <p:nvPicPr>
          <p:cNvPr id="4" name="Picture 3" descr="Application_Softwa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1838" y="3165876"/>
            <a:ext cx="125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atabas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476" y="3235727"/>
            <a:ext cx="89852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Tabl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4737" y="3113115"/>
            <a:ext cx="46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pplication_Softwa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413" y="4372376"/>
            <a:ext cx="1255713" cy="91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Databas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9051" y="4442226"/>
            <a:ext cx="89852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abl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73313" y="4319614"/>
            <a:ext cx="46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34788" y="3380191"/>
            <a:ext cx="8223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+mj-lt"/>
              </a:rPr>
              <a:t>Task A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349076" y="4570816"/>
            <a:ext cx="820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+mj-lt"/>
              </a:rPr>
              <a:t>Task B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07984" y="3435753"/>
            <a:ext cx="1168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+mj-lt"/>
              </a:rPr>
              <a:t>Resource</a:t>
            </a:r>
            <a:r>
              <a:rPr lang="en-US" sz="1200" dirty="0">
                <a:latin typeface="+mj-lt"/>
              </a:rPr>
              <a:t> 1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88295" y="4689878"/>
            <a:ext cx="11668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+mj-lt"/>
              </a:rPr>
              <a:t>Resource 2</a:t>
            </a:r>
          </a:p>
        </p:txBody>
      </p:sp>
      <p:cxnSp>
        <p:nvCxnSpPr>
          <p:cNvPr id="15" name="Straight Arrow Connector 14"/>
          <p:cNvCxnSpPr>
            <a:stCxn id="4" idx="3"/>
          </p:cNvCxnSpPr>
          <p:nvPr/>
        </p:nvCxnSpPr>
        <p:spPr bwMode="auto">
          <a:xfrm flipV="1">
            <a:off x="5117551" y="3353203"/>
            <a:ext cx="1627187" cy="269875"/>
          </a:xfrm>
          <a:prstGeom prst="straightConnector1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4" idx="3"/>
          </p:cNvCxnSpPr>
          <p:nvPr/>
        </p:nvCxnSpPr>
        <p:spPr bwMode="auto">
          <a:xfrm>
            <a:off x="5117548" y="3623078"/>
            <a:ext cx="1655762" cy="936625"/>
          </a:xfrm>
          <a:prstGeom prst="straightConnector1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3"/>
            <a:endCxn id="9" idx="1"/>
          </p:cNvCxnSpPr>
          <p:nvPr/>
        </p:nvCxnSpPr>
        <p:spPr bwMode="auto">
          <a:xfrm flipV="1">
            <a:off x="5146126" y="4575202"/>
            <a:ext cx="1627187" cy="253583"/>
          </a:xfrm>
          <a:prstGeom prst="straightConnector1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146123" y="3368699"/>
            <a:ext cx="1598612" cy="1476376"/>
          </a:xfrm>
          <a:prstGeom prst="straightConnector1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Multiply 13"/>
          <p:cNvSpPr/>
          <p:nvPr/>
        </p:nvSpPr>
        <p:spPr>
          <a:xfrm>
            <a:off x="5710364" y="3862427"/>
            <a:ext cx="484632" cy="45718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 blocking </a:t>
            </a:r>
            <a:r>
              <a:rPr lang="en-US" dirty="0" err="1" smtClean="0"/>
              <a:t>a.k.a</a:t>
            </a:r>
            <a:r>
              <a:rPr lang="en-US" dirty="0" smtClean="0"/>
              <a:t> </a:t>
            </a:r>
            <a:r>
              <a:rPr lang="en-US" dirty="0" err="1" smtClean="0"/>
              <a:t>lokcking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2787" y="1287645"/>
            <a:ext cx="11804822" cy="5570355"/>
          </a:xfrm>
        </p:spPr>
        <p:txBody>
          <a:bodyPr/>
          <a:lstStyle/>
          <a:p>
            <a:r>
              <a:rPr lang="en-US" dirty="0"/>
              <a:t>Keep the transactions as short as possible</a:t>
            </a:r>
          </a:p>
          <a:p>
            <a:r>
              <a:rPr lang="en-US" dirty="0"/>
              <a:t>No user interactions required in the middle of the transaction</a:t>
            </a:r>
          </a:p>
          <a:p>
            <a:r>
              <a:rPr lang="en-US" dirty="0"/>
              <a:t>Use indexes (proper ones)</a:t>
            </a:r>
          </a:p>
          <a:p>
            <a:r>
              <a:rPr lang="en-US" dirty="0"/>
              <a:t>Consider a server to offload some of the workloads</a:t>
            </a:r>
          </a:p>
          <a:p>
            <a:r>
              <a:rPr lang="en-US" dirty="0"/>
              <a:t>Choose </a:t>
            </a:r>
            <a:r>
              <a:rPr lang="en-US" dirty="0" smtClean="0"/>
              <a:t>proper isolation </a:t>
            </a:r>
            <a:r>
              <a:rPr lang="en-US" dirty="0"/>
              <a:t>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953000"/>
            <a:ext cx="12188824" cy="820600"/>
          </a:xfrm>
        </p:spPr>
        <p:txBody>
          <a:bodyPr/>
          <a:lstStyle/>
          <a:p>
            <a:r>
              <a:rPr lang="en-US" dirty="0"/>
              <a:t>Locks and SQL Server Concurrency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5754968"/>
            <a:ext cx="12188824" cy="688256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12" y="1371600"/>
            <a:ext cx="5105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Transaction Isolation Levels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1713" y="1371600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57129"/>
          </a:xfrm>
        </p:spPr>
        <p:txBody>
          <a:bodyPr>
            <a:noAutofit/>
          </a:bodyPr>
          <a:lstStyle/>
          <a:p>
            <a:pPr marL="150876" lvl="1" indent="0" algn="ctr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2400" dirty="0">
                <a:latin typeface="+mj-lt"/>
              </a:rPr>
              <a:t>SET TRANSACTION ISOLATION LEVEL READ UNCOMMITTED (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NOLOCK?</a:t>
            </a:r>
            <a:r>
              <a:rPr lang="en-US" sz="2400" dirty="0">
                <a:latin typeface="+mj-lt"/>
              </a:rPr>
              <a:t>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Uncommitted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22556" y="2702477"/>
            <a:ext cx="3732539" cy="11116"/>
          </a:xfrm>
          <a:prstGeom prst="line">
            <a:avLst/>
          </a:prstGeom>
          <a:ln w="127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4036954" y="3321540"/>
            <a:ext cx="3818894" cy="5504"/>
          </a:xfrm>
          <a:prstGeom prst="line">
            <a:avLst/>
          </a:prstGeom>
          <a:ln w="12700">
            <a:solidFill>
              <a:srgbClr val="A5644E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04634" y="2278277"/>
            <a:ext cx="247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Arial" pitchFamily="34" charset="0"/>
              </a:rPr>
              <a:t>Transaction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8517" y="3317832"/>
            <a:ext cx="247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Arial" pitchFamily="34" charset="0"/>
              </a:rPr>
              <a:t>Transaction 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60804" y="2736733"/>
            <a:ext cx="0" cy="5903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911224" y="4577952"/>
            <a:ext cx="10363200" cy="8987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F3BE60"/>
                </a:solidFill>
                <a:latin typeface="+mj-lt"/>
              </a:rPr>
              <a:t>Suggestion: Better offload the reads or go with optimistic level concurrency!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sz="2400" dirty="0">
              <a:solidFill>
                <a:srgbClr val="F3BE60"/>
              </a:solidFill>
              <a:latin typeface="+mj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554894" y="2587342"/>
            <a:ext cx="0" cy="220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39819" y="2980130"/>
            <a:ext cx="7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Select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4372" y="2755747"/>
            <a:ext cx="7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Update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54894" y="2105559"/>
            <a:ext cx="139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+mj-lt"/>
              </a:rPr>
              <a:t>eXclusive</a:t>
            </a:r>
            <a:r>
              <a:rPr lang="en-US" sz="1400" dirty="0">
                <a:latin typeface="+mj-lt"/>
              </a:rPr>
              <a:t> lock</a:t>
            </a:r>
          </a:p>
        </p:txBody>
      </p:sp>
      <p:cxnSp>
        <p:nvCxnSpPr>
          <p:cNvPr id="22" name="Elbow Connector 21"/>
          <p:cNvCxnSpPr/>
          <p:nvPr/>
        </p:nvCxnSpPr>
        <p:spPr>
          <a:xfrm flipV="1">
            <a:off x="3561312" y="2436487"/>
            <a:ext cx="3293783" cy="262747"/>
          </a:xfrm>
          <a:prstGeom prst="bentConnector3">
            <a:avLst>
              <a:gd name="adj1" fmla="val -136"/>
            </a:avLst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800644" y="2735275"/>
            <a:ext cx="0" cy="5903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01337" y="3294186"/>
            <a:ext cx="3067" cy="67993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56575" y="3905473"/>
            <a:ext cx="124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Dirty read</a:t>
            </a:r>
          </a:p>
        </p:txBody>
      </p:sp>
    </p:spTree>
    <p:extLst>
      <p:ext uri="{BB962C8B-B14F-4D97-AF65-F5344CB8AC3E}">
        <p14:creationId xmlns:p14="http://schemas.microsoft.com/office/powerpoint/2010/main" val="23001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9" grpId="0"/>
      <p:bldP spid="20" grpId="0"/>
      <p:bldP spid="20" grpId="1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en-US" dirty="0" smtClean="0"/>
              <a:t>executed </a:t>
            </a:r>
            <a:r>
              <a:rPr lang="en-US" dirty="0"/>
              <a:t>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</a:t>
            </a:r>
            <a:r>
              <a:rPr lang="en-US" dirty="0" smtClean="0"/>
              <a:t>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Example of transaction</a:t>
            </a:r>
            <a:r>
              <a:rPr lang="bg-BG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0876" lvl="1" indent="0" algn="ctr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2400" dirty="0"/>
              <a:t>SET TRANSACTION ISOLATION LEVEL REPEATABLE READ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 Read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040750" y="2753493"/>
            <a:ext cx="3531781" cy="0"/>
          </a:xfrm>
          <a:prstGeom prst="line">
            <a:avLst/>
          </a:prstGeom>
          <a:ln w="127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03412" y="2225602"/>
            <a:ext cx="146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Transaction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13454" y="2753493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78998" y="2753493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60772" y="2757739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Internal Storage 20"/>
          <p:cNvSpPr/>
          <p:nvPr/>
        </p:nvSpPr>
        <p:spPr>
          <a:xfrm>
            <a:off x="3233903" y="3308590"/>
            <a:ext cx="2360428" cy="363642"/>
          </a:xfrm>
          <a:prstGeom prst="flowChartInternalStorag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3507106" y="2465668"/>
            <a:ext cx="3065425" cy="262747"/>
          </a:xfrm>
          <a:prstGeom prst="bentConnector3">
            <a:avLst>
              <a:gd name="adj1" fmla="val -113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62850" y="2130623"/>
            <a:ext cx="117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S(hared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) lock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27645" y="2936318"/>
            <a:ext cx="74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select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979612" y="4432813"/>
            <a:ext cx="8229600" cy="14624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F3BE60"/>
                </a:solidFill>
              </a:rPr>
              <a:t>No non-repeatable reads possible (updates during Transaction 1)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F3BE60"/>
                </a:solidFill>
              </a:rPr>
              <a:t>Phantom records still possible (inserts during Transaction 1) </a:t>
            </a:r>
          </a:p>
          <a:p>
            <a:pPr fontAlgn="auto"/>
            <a:endParaRPr lang="en-US" sz="2000" dirty="0">
              <a:solidFill>
                <a:schemeClr val="tx1"/>
              </a:solidFill>
            </a:endParaRPr>
          </a:p>
          <a:p>
            <a:pPr fontAlgn="auto"/>
            <a:endParaRPr lang="en-US" sz="2000" dirty="0">
              <a:solidFill>
                <a:schemeClr val="tx1"/>
              </a:solidFill>
            </a:endParaRPr>
          </a:p>
          <a:p>
            <a:pPr fontAlgn="auto"/>
            <a:endParaRPr lang="en-US" sz="2000" dirty="0">
              <a:solidFill>
                <a:schemeClr val="tx1"/>
              </a:solidFill>
            </a:endParaRPr>
          </a:p>
          <a:p>
            <a:pPr fontAlgn="auto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080049" y="3257008"/>
            <a:ext cx="2399601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791538" y="3257009"/>
            <a:ext cx="1706911" cy="3192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44993" y="3479884"/>
            <a:ext cx="85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02881" y="2862720"/>
            <a:ext cx="189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Transaction 2</a:t>
            </a:r>
          </a:p>
        </p:txBody>
      </p:sp>
      <p:sp>
        <p:nvSpPr>
          <p:cNvPr id="43" name="Multiply 42"/>
          <p:cNvSpPr/>
          <p:nvPr/>
        </p:nvSpPr>
        <p:spPr>
          <a:xfrm>
            <a:off x="6326873" y="3262870"/>
            <a:ext cx="318118" cy="36364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2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/>
      <p:bldP spid="32" grpId="0"/>
      <p:bldP spid="37" grpId="0"/>
      <p:bldP spid="42" grpId="0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Serializable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88706" y="2733467"/>
            <a:ext cx="3531781" cy="0"/>
          </a:xfrm>
          <a:prstGeom prst="line">
            <a:avLst/>
          </a:prstGeom>
          <a:ln w="127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9105" y="2205576"/>
            <a:ext cx="117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Transaction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61410" y="2733467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26954" y="2733467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08728" y="2737713"/>
            <a:ext cx="0" cy="5508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Internal Storage 20"/>
          <p:cNvSpPr/>
          <p:nvPr/>
        </p:nvSpPr>
        <p:spPr>
          <a:xfrm>
            <a:off x="3381859" y="3288563"/>
            <a:ext cx="2360428" cy="363642"/>
          </a:xfrm>
          <a:prstGeom prst="flowChartInternalStora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3655062" y="2445642"/>
            <a:ext cx="3065425" cy="262747"/>
          </a:xfrm>
          <a:prstGeom prst="bentConnector3">
            <a:avLst>
              <a:gd name="adj1" fmla="val -113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10806" y="2165910"/>
            <a:ext cx="1176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itchFamily="34" charset="0"/>
                <a:cs typeface="Arial" pitchFamily="34" charset="0"/>
              </a:rPr>
              <a:t>S(hared) lock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88706" y="2918132"/>
            <a:ext cx="58848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itchFamily="34" charset="0"/>
                <a:cs typeface="Arial" pitchFamily="34" charset="0"/>
              </a:rPr>
              <a:t>select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36612" y="4597095"/>
            <a:ext cx="10363200" cy="18690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r>
              <a:rPr lang="en-US" sz="2800" dirty="0">
                <a:solidFill>
                  <a:srgbClr val="F3BE60"/>
                </a:solidFill>
              </a:rPr>
              <a:t>Even phantom records are not possible!</a:t>
            </a:r>
          </a:p>
          <a:p>
            <a:pPr fontAlgn="auto"/>
            <a:r>
              <a:rPr lang="en-US" sz="2800" dirty="0" smtClean="0">
                <a:solidFill>
                  <a:srgbClr val="F3BE60"/>
                </a:solidFill>
              </a:rPr>
              <a:t>      Highest </a:t>
            </a:r>
            <a:r>
              <a:rPr lang="en-US" sz="2800" dirty="0">
                <a:solidFill>
                  <a:srgbClr val="F3BE60"/>
                </a:solidFill>
              </a:rPr>
              <a:t>pessimistic level of isolation, lowest level of concurrency</a:t>
            </a:r>
          </a:p>
          <a:p>
            <a:pPr fontAlgn="auto"/>
            <a:endParaRPr lang="en-US" sz="2800" dirty="0">
              <a:solidFill>
                <a:srgbClr val="F3BE60"/>
              </a:solidFill>
            </a:endParaRPr>
          </a:p>
          <a:p>
            <a:pPr fontAlgn="auto"/>
            <a:endParaRPr lang="en-US" sz="1800" dirty="0">
              <a:solidFill>
                <a:srgbClr val="F3BE60"/>
              </a:solidFill>
            </a:endParaRPr>
          </a:p>
          <a:p>
            <a:pPr fontAlgn="auto"/>
            <a:endParaRPr lang="en-US" sz="1800" dirty="0">
              <a:solidFill>
                <a:srgbClr val="F3BE60"/>
              </a:solidFill>
            </a:endParaRPr>
          </a:p>
          <a:p>
            <a:pPr fontAlgn="auto"/>
            <a:endParaRPr lang="en-US" sz="1800" dirty="0">
              <a:solidFill>
                <a:srgbClr val="F3BE60"/>
              </a:solidFill>
            </a:endParaRPr>
          </a:p>
        </p:txBody>
      </p:sp>
      <p:sp>
        <p:nvSpPr>
          <p:cNvPr id="15" name="Flowchart: Internal Storage 14"/>
          <p:cNvSpPr/>
          <p:nvPr/>
        </p:nvSpPr>
        <p:spPr>
          <a:xfrm>
            <a:off x="3381859" y="3638117"/>
            <a:ext cx="2360428" cy="363642"/>
          </a:xfrm>
          <a:prstGeom prst="flowChartInternalStorag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7332780" y="3511302"/>
            <a:ext cx="2399601" cy="0"/>
          </a:xfrm>
          <a:prstGeom prst="line">
            <a:avLst/>
          </a:prstGeom>
          <a:ln w="12700">
            <a:headEnd type="diamond"/>
            <a:tailEnd type="diamon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44269" y="3511303"/>
            <a:ext cx="1706911" cy="3192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97724" y="3734178"/>
            <a:ext cx="6709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Insert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55612" y="3117014"/>
            <a:ext cx="117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Transaction 2</a:t>
            </a:r>
          </a:p>
        </p:txBody>
      </p:sp>
      <p:sp>
        <p:nvSpPr>
          <p:cNvPr id="22" name="Multiply 21"/>
          <p:cNvSpPr/>
          <p:nvPr/>
        </p:nvSpPr>
        <p:spPr>
          <a:xfrm>
            <a:off x="6579604" y="3517163"/>
            <a:ext cx="318118" cy="363642"/>
          </a:xfrm>
          <a:prstGeom prst="mathMultiply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81859" y="3284317"/>
            <a:ext cx="2360428" cy="717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522412" y="1298337"/>
            <a:ext cx="9144000" cy="20631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SET TRANSACTION ISOLATION LEVEL SERIALIZABLE</a:t>
            </a:r>
          </a:p>
        </p:txBody>
      </p:sp>
    </p:spTree>
    <p:extLst>
      <p:ext uri="{BB962C8B-B14F-4D97-AF65-F5344CB8AC3E}">
        <p14:creationId xmlns:p14="http://schemas.microsoft.com/office/powerpoint/2010/main" val="35023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2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Concurrency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88815" y="114604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Based on Row versioning (stored inside </a:t>
            </a:r>
            <a:r>
              <a:rPr lang="en-US" sz="3200" dirty="0" err="1"/>
              <a:t>tempdb’s</a:t>
            </a:r>
            <a:r>
              <a:rPr lang="en-US" sz="3200" dirty="0"/>
              <a:t> version store area) </a:t>
            </a:r>
          </a:p>
          <a:p>
            <a:r>
              <a:rPr lang="en-US" sz="3200" dirty="0"/>
              <a:t>No dirty, non-repeatable reads or phantom records</a:t>
            </a:r>
          </a:p>
          <a:p>
            <a:r>
              <a:rPr lang="en-US" sz="3200" dirty="0"/>
              <a:t>Every single modification is versioned even if not used</a:t>
            </a:r>
          </a:p>
          <a:p>
            <a:pPr lvl="1"/>
            <a:r>
              <a:rPr lang="en-US" sz="3000" dirty="0"/>
              <a:t>Adds 14 bytes per row</a:t>
            </a:r>
          </a:p>
          <a:p>
            <a:r>
              <a:rPr lang="en-US" sz="3200" dirty="0"/>
              <a:t>Readers do not block writers and writers do not block readers</a:t>
            </a:r>
          </a:p>
          <a:p>
            <a:r>
              <a:rPr lang="en-US" sz="3200" dirty="0">
                <a:solidFill>
                  <a:srgbClr val="F3BE60"/>
                </a:solidFill>
              </a:rPr>
              <a:t>Writers can and will block writers, this can cause </a:t>
            </a:r>
            <a:r>
              <a:rPr lang="en-US" sz="3200" dirty="0" smtClean="0">
                <a:solidFill>
                  <a:srgbClr val="F3BE60"/>
                </a:solidFill>
              </a:rPr>
              <a:t>conflicts!</a:t>
            </a:r>
            <a:endParaRPr lang="en-US" sz="3200" dirty="0">
              <a:solidFill>
                <a:srgbClr val="F3B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9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585" y="325883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 Committed and Snapshot</a:t>
            </a:r>
            <a:r>
              <a:rPr lang="en-US" dirty="0"/>
              <a:t> </a:t>
            </a:r>
            <a:r>
              <a:rPr lang="en-US" dirty="0" smtClean="0"/>
              <a:t>Isolation levels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311324" y="1730385"/>
            <a:ext cx="2748858" cy="0"/>
          </a:xfrm>
          <a:prstGeom prst="line">
            <a:avLst/>
          </a:prstGeom>
          <a:ln w="127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71816" y="2258505"/>
            <a:ext cx="3469741" cy="1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0957" y="1571908"/>
            <a:ext cx="69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7323" y="1619397"/>
            <a:ext cx="69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V2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03404" y="1447800"/>
            <a:ext cx="2059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Transaction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7660" y="2271707"/>
            <a:ext cx="2059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Transaction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341156" y="1750169"/>
            <a:ext cx="0" cy="5083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236256" y="1816227"/>
            <a:ext cx="1104900" cy="4422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5166877" y="1816227"/>
            <a:ext cx="348558" cy="38946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524457" y="1952162"/>
            <a:ext cx="445600" cy="319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1169" y="1821815"/>
            <a:ext cx="12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 in RCSI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97740" y="1814126"/>
            <a:ext cx="670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</a:t>
            </a:r>
          </a:p>
        </p:txBody>
      </p:sp>
      <p:cxnSp>
        <p:nvCxnSpPr>
          <p:cNvPr id="29" name="Elbow Connector 28"/>
          <p:cNvCxnSpPr>
            <a:endCxn id="18" idx="2"/>
          </p:cNvCxnSpPr>
          <p:nvPr/>
        </p:nvCxnSpPr>
        <p:spPr>
          <a:xfrm rot="10800000">
            <a:off x="4089517" y="1972020"/>
            <a:ext cx="3880543" cy="58125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70057" y="2271709"/>
            <a:ext cx="0" cy="28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06255" y="2295814"/>
            <a:ext cx="12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 in SI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384003" y="290590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RCSI – Read Committed Snapshot Isolation Level</a:t>
            </a:r>
          </a:p>
          <a:p>
            <a:pPr lvl="1"/>
            <a:r>
              <a:rPr lang="en-US" sz="2200" dirty="0"/>
              <a:t>Statement level versioning </a:t>
            </a:r>
          </a:p>
          <a:p>
            <a:pPr lvl="1"/>
            <a:r>
              <a:rPr lang="en-US" sz="2200" dirty="0"/>
              <a:t>Requires ALTER DATABASE SET READ_COMMITTED_SNAPSHOT ON</a:t>
            </a:r>
          </a:p>
          <a:p>
            <a:r>
              <a:rPr lang="en-US" sz="2400" dirty="0"/>
              <a:t>Snapshot Isolation Level</a:t>
            </a:r>
          </a:p>
          <a:p>
            <a:pPr lvl="1"/>
            <a:r>
              <a:rPr lang="en-US" sz="2200" dirty="0"/>
              <a:t>Transaction level </a:t>
            </a:r>
            <a:r>
              <a:rPr lang="en-US" sz="2200" dirty="0" smtClean="0"/>
              <a:t>versioning</a:t>
            </a:r>
          </a:p>
          <a:p>
            <a:pPr lvl="1"/>
            <a:r>
              <a:rPr lang="en-US" sz="2200" dirty="0" smtClean="0"/>
              <a:t>Requires </a:t>
            </a:r>
            <a:r>
              <a:rPr lang="en-US" sz="2200" dirty="0"/>
              <a:t>ALTER DATABASE SET ALLOW_SNAPSHOT_ISOLATION </a:t>
            </a:r>
            <a:r>
              <a:rPr lang="en-US" sz="2200" dirty="0" smtClean="0"/>
              <a:t>ON</a:t>
            </a:r>
          </a:p>
          <a:p>
            <a:pPr lvl="1"/>
            <a:r>
              <a:rPr lang="en-US" sz="2200" dirty="0" smtClean="0"/>
              <a:t>Requires </a:t>
            </a:r>
            <a:r>
              <a:rPr lang="en-US" sz="2200" dirty="0"/>
              <a:t>SET TRANSACTION ISOLATION LEVEL SNAPSHOT</a:t>
            </a:r>
          </a:p>
        </p:txBody>
      </p:sp>
    </p:spTree>
    <p:extLst>
      <p:ext uri="{BB962C8B-B14F-4D97-AF65-F5344CB8AC3E}">
        <p14:creationId xmlns:p14="http://schemas.microsoft.com/office/powerpoint/2010/main" val="392239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40556" y="76200"/>
            <a:ext cx="9577597" cy="1110780"/>
          </a:xfrm>
        </p:spPr>
        <p:txBody>
          <a:bodyPr/>
          <a:lstStyle/>
          <a:p>
            <a:r>
              <a:rPr lang="en-US" sz="3600" dirty="0" smtClean="0"/>
              <a:t>Concurrency Phenomenon in Isolation Levels</a:t>
            </a:r>
            <a:endParaRPr lang="bg-BG" sz="3600" dirty="0"/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13" name="Group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378160"/>
              </p:ext>
            </p:extLst>
          </p:nvPr>
        </p:nvGraphicFramePr>
        <p:xfrm>
          <a:off x="639866" y="2057400"/>
          <a:ext cx="10788545" cy="3937181"/>
        </p:xfrm>
        <a:graphic>
          <a:graphicData uri="http://schemas.openxmlformats.org/drawingml/2006/table">
            <a:tbl>
              <a:tblPr/>
              <a:tblGrid>
                <a:gridCol w="3549546"/>
                <a:gridCol w="1676400"/>
                <a:gridCol w="2971800"/>
                <a:gridCol w="2590799"/>
              </a:tblGrid>
              <a:tr h="8124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 Snapshot 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20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Snapshot 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1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Transaction Isolation Levels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1713" y="1371600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The magical “ACID” word</a:t>
            </a:r>
          </a:p>
          <a:p>
            <a:r>
              <a:rPr lang="en-US" dirty="0" smtClean="0"/>
              <a:t>Locks and SQL Server Concurrency</a:t>
            </a:r>
          </a:p>
          <a:p>
            <a:r>
              <a:rPr lang="en-US" dirty="0" smtClean="0"/>
              <a:t>Troubleshooting </a:t>
            </a:r>
            <a:r>
              <a:rPr lang="en-US"/>
              <a:t>locking </a:t>
            </a:r>
            <a:r>
              <a:rPr lang="en-US" smtClean="0"/>
              <a:t>problems</a:t>
            </a:r>
          </a:p>
          <a:p>
            <a:r>
              <a:rPr lang="en-US" smtClean="0"/>
              <a:t>Transaction </a:t>
            </a:r>
            <a:r>
              <a:rPr lang="en-US" dirty="0"/>
              <a:t>Isolation Levels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TextBox 11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3" name="Picture 2" descr="db, statu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69" y="1239025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2" y="3571875"/>
            <a:ext cx="1828800" cy="241582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1295399"/>
            <a:ext cx="1752600" cy="2508549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88815" y="1295399"/>
            <a:ext cx="9074416" cy="495437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None/>
            </a:pPr>
            <a:r>
              <a:rPr lang="en-US" sz="2800" dirty="0"/>
              <a:t>MCM Readiness videos on locking </a:t>
            </a:r>
            <a:r>
              <a:rPr lang="en-US" sz="2800" dirty="0">
                <a:hlinkClick r:id="rId5"/>
              </a:rPr>
              <a:t>lecture</a:t>
            </a:r>
            <a:r>
              <a:rPr lang="en-US" sz="2800" dirty="0"/>
              <a:t> and </a:t>
            </a:r>
            <a:r>
              <a:rPr lang="en-US" sz="2800" dirty="0">
                <a:hlinkClick r:id="rId6"/>
              </a:rPr>
              <a:t>demo</a:t>
            </a:r>
            <a:endParaRPr lang="en-US" sz="2800" dirty="0"/>
          </a:p>
          <a:p>
            <a:pPr marL="0" indent="0"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None/>
            </a:pPr>
            <a:r>
              <a:rPr lang="en-US" sz="2800" dirty="0"/>
              <a:t>MCM Readiness </a:t>
            </a:r>
            <a:r>
              <a:rPr lang="en-US" sz="2800" dirty="0">
                <a:hlinkClick r:id="rId7"/>
              </a:rPr>
              <a:t>video on Snapshot Isolation Level</a:t>
            </a:r>
            <a:endParaRPr lang="en-US" sz="2800" dirty="0"/>
          </a:p>
          <a:p>
            <a:pPr marL="0" indent="0"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None/>
            </a:pPr>
            <a:r>
              <a:rPr lang="en-US" sz="2800" dirty="0">
                <a:hlinkClick r:id="rId8"/>
              </a:rPr>
              <a:t>http://blogs.msdn.com/b/bartd/archive/tags/sql+locking</a:t>
            </a:r>
            <a:endParaRPr lang="en-US" sz="2800" dirty="0"/>
          </a:p>
          <a:p>
            <a:pPr marL="0" indent="0"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None/>
            </a:pPr>
            <a:r>
              <a:rPr lang="en-US" sz="2800" dirty="0">
                <a:hlinkClick r:id="rId9"/>
              </a:rPr>
              <a:t>http://www.sqlskills.com/blogs/paul/category/locking/</a:t>
            </a:r>
            <a:endParaRPr lang="en-US" sz="2800" dirty="0"/>
          </a:p>
          <a:p>
            <a:pPr marL="0" indent="0"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None/>
            </a:pPr>
            <a:r>
              <a:rPr lang="en-US" sz="2800" dirty="0"/>
              <a:t>Lock hints - </a:t>
            </a:r>
            <a:r>
              <a:rPr lang="en-US" sz="2800" dirty="0">
                <a:hlinkClick r:id="rId10"/>
              </a:rPr>
              <a:t>http://</a:t>
            </a:r>
            <a:r>
              <a:rPr lang="en-US" sz="2800" dirty="0" smtClean="0">
                <a:hlinkClick r:id="rId10"/>
              </a:rPr>
              <a:t>www.techrepublic.com/article/control-sql-server-locking-with-hints/5181472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8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98825" y="4292601"/>
            <a:ext cx="12267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56538" y="2997201"/>
            <a:ext cx="1173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3444876" y="3567908"/>
            <a:ext cx="1209675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6873876" y="3569052"/>
            <a:ext cx="144196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714875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714876" y="1979614"/>
            <a:ext cx="8092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913437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913438" y="1979614"/>
            <a:ext cx="8808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2565401" y="4211639"/>
            <a:ext cx="2808287" cy="568325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543301" y="3043239"/>
            <a:ext cx="8808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1917701" y="2924176"/>
            <a:ext cx="1527175" cy="1287463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315838" y="2924176"/>
            <a:ext cx="1754748" cy="1289753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654551" y="2924176"/>
            <a:ext cx="2219325" cy="128975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17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integrity</a:t>
            </a:r>
            <a:r>
              <a:rPr lang="en-US" dirty="0"/>
              <a:t> 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Changes are persisted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ROLLBACK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All of the operations are executed as a </a:t>
            </a:r>
            <a:r>
              <a:rPr lang="en-US" dirty="0" smtClean="0"/>
              <a:t>whole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all of them or none of them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30437" y="1068388"/>
            <a:ext cx="3359150" cy="504825"/>
          </a:xfrm>
        </p:spPr>
        <p:txBody>
          <a:bodyPr>
            <a:normAutofit fontScale="92500" lnSpcReduction="20000"/>
          </a:bodyPr>
          <a:lstStyle/>
          <a:p>
            <a:pPr marL="533400" indent="-533400" algn="ctr">
              <a:buNone/>
            </a:pPr>
            <a:r>
              <a:rPr lang="en-US" sz="3200" dirty="0"/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6321426" y="1782763"/>
            <a:ext cx="3589337" cy="4635115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savings =</a:t>
            </a:r>
            <a:br>
              <a:rPr lang="en-US" dirty="0"/>
            </a:br>
            <a:r>
              <a:rPr lang="en-US" dirty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checking =</a:t>
            </a:r>
            <a:br>
              <a:rPr lang="en-US" dirty="0"/>
            </a:br>
            <a:r>
              <a:rPr lang="en-US" dirty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checking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06626" y="1774823"/>
            <a:ext cx="3455987" cy="4643054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 anchor="ctr">
            <a:noAutofit/>
          </a:bodyPr>
          <a:lstStyle/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current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balance = </a:t>
            </a:r>
            <a:b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- $100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new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Dispense cash</a:t>
            </a:r>
            <a:endParaRPr lang="en-US" sz="32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1425" y="1066800"/>
            <a:ext cx="3517900" cy="506413"/>
          </a:xfrm>
          <a:prstGeom prst="rect">
            <a:avLst/>
          </a:prstGeom>
          <a:extLst/>
        </p:spPr>
        <p:txBody>
          <a:bodyPr/>
          <a:lstStyle/>
          <a:p>
            <a:pPr marL="533400" indent="-533400" algn="ctr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$100</a:t>
            </a:r>
            <a:endParaRPr lang="bg-BG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 Placeholder 3"/>
          <p:cNvSpPr>
            <a:spLocks noGrp="1"/>
          </p:cNvSpPr>
          <p:nvPr/>
        </p:nvSpPr>
        <p:spPr>
          <a:xfrm>
            <a:off x="10145141" y="64770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10145141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ACID Transactions</a:t>
            </a:r>
            <a:endParaRPr lang="en-GB" dirty="0"/>
          </a:p>
        </p:txBody>
      </p:sp>
      <p:pic>
        <p:nvPicPr>
          <p:cNvPr id="4" name="Picture 2" descr="http://javaho.files.wordpress.com/2010/09/transactions_acid.jpg?w=700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8108" y="1896328"/>
            <a:ext cx="5020978" cy="2315632"/>
          </a:xfrm>
          <a:prstGeom prst="roundRect">
            <a:avLst>
              <a:gd name="adj" fmla="val 30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nsiautostore.com/files/2012/01/Bidirectional-DB-looku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4012" y="277180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b.dryicons.com/images/icon_sets/shine_icon_set/png/256x256/users_proc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620" y="2739853"/>
            <a:ext cx="1800200" cy="18002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5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3116</Words>
  <Application>Microsoft Office PowerPoint</Application>
  <PresentationFormat>Custom</PresentationFormat>
  <Paragraphs>666</Paragraphs>
  <Slides>50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Corbel</vt:lpstr>
      <vt:lpstr>Gill Sans mt</vt:lpstr>
      <vt:lpstr>Segoe UI</vt:lpstr>
      <vt:lpstr>Wingdings</vt:lpstr>
      <vt:lpstr>Wingdings 2</vt:lpstr>
      <vt:lpstr>SoftUni 16x9</vt:lpstr>
      <vt:lpstr>Database Transactions</vt:lpstr>
      <vt:lpstr>Agenda</vt:lpstr>
      <vt:lpstr>What is a Transaction?</vt:lpstr>
      <vt:lpstr>Transactions</vt:lpstr>
      <vt:lpstr>A Transaction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Managing Transactions in SQL</vt:lpstr>
      <vt:lpstr>Transactions and SQL</vt:lpstr>
      <vt:lpstr>Transactions in SQL Server: Example</vt:lpstr>
      <vt:lpstr>Transactions in SQL Server: Example (2)</vt:lpstr>
      <vt:lpstr>Auto Commit Transactions</vt:lpstr>
      <vt:lpstr>Implicit Transactions</vt:lpstr>
      <vt:lpstr>Explicit Transactions</vt:lpstr>
      <vt:lpstr>Managing Transactions in SQL</vt:lpstr>
      <vt:lpstr>Locks and SQL Server Concurrency</vt:lpstr>
      <vt:lpstr>Methods of Concurrency Control</vt:lpstr>
      <vt:lpstr>What Are Locks and what is locking?</vt:lpstr>
      <vt:lpstr>Common Lock Types</vt:lpstr>
      <vt:lpstr>Lock Compatibility</vt:lpstr>
      <vt:lpstr>Lock Hierarchy</vt:lpstr>
      <vt:lpstr>Let’s update a row!  What do we need?</vt:lpstr>
      <vt:lpstr>Methods to View Locking Information</vt:lpstr>
      <vt:lpstr>Troubleshooting Locking Problems</vt:lpstr>
      <vt:lpstr>Locking and blocking</vt:lpstr>
      <vt:lpstr>Lock escalation</vt:lpstr>
      <vt:lpstr>Controlling Lock escalation</vt:lpstr>
      <vt:lpstr>What Are Deadlocks?</vt:lpstr>
      <vt:lpstr>Resolve blocking a.k.a lokcking</vt:lpstr>
      <vt:lpstr>Locks and SQL Server Concurrency</vt:lpstr>
      <vt:lpstr>Transaction Isolation Levels</vt:lpstr>
      <vt:lpstr>Read Uncommitted</vt:lpstr>
      <vt:lpstr>Repeatable Read</vt:lpstr>
      <vt:lpstr>Serializable</vt:lpstr>
      <vt:lpstr>Optimistic Concurrency</vt:lpstr>
      <vt:lpstr>Read Committed and Snapshot Isolation levels </vt:lpstr>
      <vt:lpstr>Concurrency Phenomenon in Isolation Levels</vt:lpstr>
      <vt:lpstr>Transaction Isolation Levels</vt:lpstr>
      <vt:lpstr>Summary</vt:lpstr>
      <vt:lpstr>Databases</vt:lpstr>
      <vt:lpstr>Resources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Transactions-Concepts</dc:title>
  <dc:subject>Software Development Course</dc:subject>
  <dc:creator/>
  <cp:keywords>Databases, SQL, programming, SoftUni, Software University, programming, software development, software engineering, course, database, transactions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2015-02-17T12:43:54Z</dcterms:modified>
  <cp:category>Databases, SQL, programming, SoftUni, Software University, programming, software development, software engineering, course, transactions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